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52019" marR="52019" indent="0" algn="ctr" defTabSz="11704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1pPr>
    <a:lvl2pPr marL="52019" marR="52019" indent="342900" algn="ctr" defTabSz="11704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2pPr>
    <a:lvl3pPr marL="52019" marR="52019" indent="685800" algn="ctr" defTabSz="11704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3pPr>
    <a:lvl4pPr marL="52019" marR="52019" indent="1028700" algn="ctr" defTabSz="11704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4pPr>
    <a:lvl5pPr marL="52019" marR="52019" indent="1371600" algn="ctr" defTabSz="11704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5pPr>
    <a:lvl6pPr marL="52019" marR="52019" indent="1714500" algn="ctr" defTabSz="11704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6pPr>
    <a:lvl7pPr marL="52019" marR="52019" indent="2057400" algn="ctr" defTabSz="11704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7pPr>
    <a:lvl8pPr marL="52019" marR="52019" indent="2400300" algn="ctr" defTabSz="11704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8pPr>
    <a:lvl9pPr marL="52019" marR="52019" indent="2743200" algn="ctr" defTabSz="11704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2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Utbildningsform, inte ”banform”…</a:t>
            </a:r>
          </a:p>
          <a:p>
            <a:endParaRPr/>
          </a:p>
          <a:p>
            <a:r>
              <a:t>Certifierad på Rörken men kurvkursen kan köras oavsett plats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2" name="Shape 2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Temat för examination i kurvkurs är </a:t>
            </a:r>
            <a:r>
              <a:rPr b="1"/>
              <a:t>varför</a:t>
            </a:r>
            <a:r>
              <a:t>!</a:t>
            </a:r>
          </a:p>
          <a:p>
            <a:endParaRPr/>
          </a:p>
          <a:p>
            <a:r>
              <a:t>Vi vill se en djupare förståelse för varför vi kör just de övningar vi kör, vi vill veta deras egentliga syfte och vi vill veta vilken trafikkoppling varje övning har?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Fokus kommer att ligga på Steg 3, människan och människans begränsningar.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2" name="Shape 2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Vilken är den ”viktigaste” övningen?</a:t>
            </a:r>
          </a:p>
          <a:p>
            <a:r>
              <a:t>Om avslappningen blir fel, vad beror det på?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-Kan man öva bredblick om man är stressad?  </a:t>
            </a:r>
          </a:p>
          <a:p>
            <a:r>
              <a:rPr lang="sv-SE" dirty="0"/>
              <a:t>-Vad händer med blicken när vi är stressade/spända?</a:t>
            </a:r>
            <a:r>
              <a:rPr lang="sv-SE" baseline="0" dirty="0"/>
              <a:t> – smalnar av synfältet, fokuserar… ÖR</a:t>
            </a:r>
          </a:p>
          <a:p>
            <a:r>
              <a:rPr lang="sv-SE" baseline="0" dirty="0"/>
              <a:t>-Åtgärden kan vara att prata kring stress/ÖR – och att hitta uppgifter deltagaren är bekväm med för att få dem lugnare igen. Sen kan man gå på Bredblick…</a:t>
            </a:r>
          </a:p>
          <a:p>
            <a:r>
              <a:rPr lang="sv-SE" baseline="0" dirty="0"/>
              <a:t>-Ställa frågor som: vad gör att du känner dig lugn och trygg när du kör?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497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text"/>
          <p:cNvSpPr txBox="1">
            <a:spLocks noGrp="1"/>
          </p:cNvSpPr>
          <p:nvPr>
            <p:ph type="title"/>
          </p:nvPr>
        </p:nvSpPr>
        <p:spPr>
          <a:xfrm>
            <a:off x="2576575" y="1219199"/>
            <a:ext cx="7851649" cy="3706369"/>
          </a:xfrm>
          <a:prstGeom prst="rect">
            <a:avLst/>
          </a:prstGeom>
        </p:spPr>
        <p:txBody>
          <a:bodyPr lIns="36576" tIns="36576" rIns="36576" bIns="36576" anchor="b"/>
          <a:lstStyle>
            <a:lvl1pPr>
              <a:defRPr sz="8000"/>
            </a:lvl1pPr>
          </a:lstStyle>
          <a:p>
            <a:r>
              <a:t>Titeltext</a:t>
            </a:r>
          </a:p>
        </p:txBody>
      </p:sp>
      <p:sp>
        <p:nvSpPr>
          <p:cNvPr id="18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2576575" y="4986528"/>
            <a:ext cx="7851649" cy="2621281"/>
          </a:xfrm>
          <a:prstGeom prst="rect">
            <a:avLst/>
          </a:prstGeom>
        </p:spPr>
        <p:txBody>
          <a:bodyPr lIns="36576" tIns="36576" rIns="36576" bIns="36576" anchor="t"/>
          <a:lstStyle>
            <a:lvl1pPr marL="438911" indent="-438911" algn="ctr">
              <a:spcBef>
                <a:spcPts val="0"/>
              </a:spcBef>
              <a:buClrTx/>
              <a:buSzTx/>
              <a:buFontTx/>
              <a:buNone/>
              <a:defRPr sz="3400"/>
            </a:lvl1pPr>
            <a:lvl2pPr marL="950976" indent="-365760" algn="ctr">
              <a:spcBef>
                <a:spcPts val="0"/>
              </a:spcBef>
              <a:buClrTx/>
              <a:buSzTx/>
              <a:buFontTx/>
              <a:buNone/>
              <a:defRPr sz="3400"/>
            </a:lvl2pPr>
            <a:lvl3pPr marL="1463039" indent="-292607" algn="ctr">
              <a:spcBef>
                <a:spcPts val="0"/>
              </a:spcBef>
              <a:buClrTx/>
              <a:buSzTx/>
              <a:buFontTx/>
              <a:buNone/>
              <a:defRPr sz="3400"/>
            </a:lvl3pPr>
            <a:lvl4pPr marL="2048255" indent="-292608" algn="ctr">
              <a:spcBef>
                <a:spcPts val="0"/>
              </a:spcBef>
              <a:buClrTx/>
              <a:buSzTx/>
              <a:buFontTx/>
              <a:buNone/>
              <a:defRPr sz="3400"/>
            </a:lvl4pPr>
            <a:lvl5pPr marL="2633472" indent="-292607" algn="ctr">
              <a:spcBef>
                <a:spcPts val="0"/>
              </a:spcBef>
              <a:buClrTx/>
              <a:buSzTx/>
              <a:buFontTx/>
              <a:buNone/>
              <a:defRPr sz="3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21" name="Gruppera"/>
          <p:cNvGrpSpPr/>
          <p:nvPr/>
        </p:nvGrpSpPr>
        <p:grpSpPr>
          <a:xfrm>
            <a:off x="113734" y="9084523"/>
            <a:ext cx="2671270" cy="533004"/>
            <a:chOff x="0" y="0"/>
            <a:chExt cx="2671269" cy="533003"/>
          </a:xfrm>
        </p:grpSpPr>
        <p:pic>
          <p:nvPicPr>
            <p:cNvPr id="19" name="SMC Logga.pdf" descr="SMC Logga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33004" cy="533004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20" name="Sveriges MotorCyklister"/>
            <p:cNvSpPr txBox="1"/>
            <p:nvPr/>
          </p:nvSpPr>
          <p:spPr>
            <a:xfrm>
              <a:off x="532690" y="166171"/>
              <a:ext cx="2138580" cy="27686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0" marR="0" defTabSz="747776">
                <a:defRPr sz="1600">
                  <a:uFillTx/>
                  <a:latin typeface="ITC Franklin Gothic Std Medium"/>
                  <a:ea typeface="ITC Franklin Gothic Std Medium"/>
                  <a:cs typeface="ITC Franklin Gothic Std Medium"/>
                  <a:sym typeface="ITC Franklin Gothic Std Medium"/>
                </a:defRPr>
              </a:lvl1pPr>
            </a:lstStyle>
            <a:p>
              <a:r>
                <a:t>Sveriges MotorCyklister</a:t>
              </a:r>
            </a:p>
          </p:txBody>
        </p:sp>
      </p:grpSp>
      <p:grpSp>
        <p:nvGrpSpPr>
          <p:cNvPr id="24" name="Gruppera"/>
          <p:cNvGrpSpPr/>
          <p:nvPr/>
        </p:nvGrpSpPr>
        <p:grpSpPr>
          <a:xfrm>
            <a:off x="-1426982" y="264101"/>
            <a:ext cx="14492189" cy="341378"/>
            <a:chOff x="0" y="0"/>
            <a:chExt cx="14492188" cy="341376"/>
          </a:xfrm>
        </p:grpSpPr>
        <p:pic>
          <p:nvPicPr>
            <p:cNvPr id="22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7948" y="0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23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0" y="12192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25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205982" y="8083295"/>
            <a:ext cx="592837" cy="656337"/>
          </a:xfrm>
          <a:prstGeom prst="rect">
            <a:avLst/>
          </a:prstGeom>
        </p:spPr>
        <p:txBody>
          <a:bodyPr lIns="48767" tIns="48767" rIns="48767" bIns="48767"/>
          <a:lstStyle>
            <a:lvl1pPr>
              <a:defRPr sz="3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eltext"/>
          <p:cNvSpPr txBox="1">
            <a:spLocks noGrp="1"/>
          </p:cNvSpPr>
          <p:nvPr>
            <p:ph type="title"/>
          </p:nvPr>
        </p:nvSpPr>
        <p:spPr>
          <a:xfrm>
            <a:off x="1267968" y="0"/>
            <a:ext cx="10468865" cy="4941825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t>Titeltext</a:t>
            </a:r>
          </a:p>
        </p:txBody>
      </p:sp>
      <p:sp>
        <p:nvSpPr>
          <p:cNvPr id="140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1267968" y="5023103"/>
            <a:ext cx="10468865" cy="3495042"/>
          </a:xfrm>
          <a:prstGeom prst="rect">
            <a:avLst/>
          </a:prstGeom>
        </p:spPr>
        <p:txBody>
          <a:bodyPr anchor="t"/>
          <a:lstStyle>
            <a:lvl1pPr marL="438912" indent="-438912" algn="ctr">
              <a:spcBef>
                <a:spcPts val="0"/>
              </a:spcBef>
              <a:buClrTx/>
              <a:buSzTx/>
              <a:buFontTx/>
              <a:buNone/>
              <a:defRPr sz="3400"/>
            </a:lvl1pPr>
            <a:lvl2pPr marL="950975" indent="-365759" algn="ctr">
              <a:spcBef>
                <a:spcPts val="0"/>
              </a:spcBef>
              <a:buClrTx/>
              <a:buSzTx/>
              <a:buFontTx/>
              <a:buNone/>
              <a:defRPr sz="3400"/>
            </a:lvl2pPr>
            <a:lvl3pPr marL="1463039" indent="-292607" algn="ctr">
              <a:spcBef>
                <a:spcPts val="0"/>
              </a:spcBef>
              <a:buClrTx/>
              <a:buSzTx/>
              <a:buFontTx/>
              <a:buNone/>
              <a:defRPr sz="3400"/>
            </a:lvl3pPr>
            <a:lvl4pPr marL="2048255" indent="-292607" algn="ctr">
              <a:spcBef>
                <a:spcPts val="0"/>
              </a:spcBef>
              <a:buClrTx/>
              <a:buSzTx/>
              <a:buFontTx/>
              <a:buNone/>
              <a:defRPr sz="3400"/>
            </a:lvl4pPr>
            <a:lvl5pPr marL="2633472" indent="-292607" algn="ctr">
              <a:spcBef>
                <a:spcPts val="0"/>
              </a:spcBef>
              <a:buClrTx/>
              <a:buSzTx/>
              <a:buFontTx/>
              <a:buNone/>
              <a:defRPr sz="3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141" name="SMC Logga.pdf" descr="SMC Logga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83" y="8861900"/>
            <a:ext cx="710673" cy="710673"/>
          </a:xfrm>
          <a:prstGeom prst="rect">
            <a:avLst/>
          </a:prstGeom>
          <a:ln w="3175">
            <a:miter lim="400000"/>
          </a:ln>
        </p:spPr>
      </p:pic>
      <p:sp>
        <p:nvSpPr>
          <p:cNvPr id="142" name="Sveriges MotorCyklister"/>
          <p:cNvSpPr txBox="1"/>
          <p:nvPr/>
        </p:nvSpPr>
        <p:spPr>
          <a:xfrm>
            <a:off x="892340" y="9119882"/>
            <a:ext cx="2420187" cy="3302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defTabSz="747776">
              <a:defRPr sz="1600">
                <a:uFillTx/>
                <a:latin typeface="ITC Franklin Gothic Std Medium"/>
                <a:ea typeface="ITC Franklin Gothic Std Medium"/>
                <a:cs typeface="ITC Franklin Gothic Std Medium"/>
                <a:sym typeface="ITC Franklin Gothic Std Medium"/>
              </a:defRPr>
            </a:lvl1pPr>
          </a:lstStyle>
          <a:p>
            <a:r>
              <a:t>Sveriges MotorCyklister</a:t>
            </a:r>
          </a:p>
        </p:txBody>
      </p:sp>
      <p:grpSp>
        <p:nvGrpSpPr>
          <p:cNvPr id="145" name="Gruppera"/>
          <p:cNvGrpSpPr/>
          <p:nvPr/>
        </p:nvGrpSpPr>
        <p:grpSpPr>
          <a:xfrm>
            <a:off x="-2616680" y="208360"/>
            <a:ext cx="15771428" cy="371511"/>
            <a:chOff x="0" y="0"/>
            <a:chExt cx="15771426" cy="371509"/>
          </a:xfrm>
        </p:grpSpPr>
        <p:pic>
          <p:nvPicPr>
            <p:cNvPr id="143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76847" y="0"/>
              <a:ext cx="7894580" cy="358242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144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0" y="13268"/>
              <a:ext cx="7894579" cy="358242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14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eltext"/>
          <p:cNvSpPr txBox="1">
            <a:spLocks noGrp="1"/>
          </p:cNvSpPr>
          <p:nvPr>
            <p:ph type="title"/>
          </p:nvPr>
        </p:nvSpPr>
        <p:spPr>
          <a:xfrm>
            <a:off x="2576575" y="1405697"/>
            <a:ext cx="7851649" cy="1845950"/>
          </a:xfrm>
          <a:prstGeom prst="rect">
            <a:avLst/>
          </a:prstGeom>
        </p:spPr>
        <p:txBody>
          <a:bodyPr lIns="36576" tIns="36576" rIns="36576" bIns="36576"/>
          <a:lstStyle>
            <a:lvl1pPr>
              <a:defRPr sz="6800"/>
            </a:lvl1pPr>
          </a:lstStyle>
          <a:p>
            <a:r>
              <a:t>Titeltext</a:t>
            </a:r>
          </a:p>
        </p:txBody>
      </p:sp>
      <p:sp>
        <p:nvSpPr>
          <p:cNvPr id="154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2576575" y="2882188"/>
            <a:ext cx="7851649" cy="5110885"/>
          </a:xfrm>
          <a:prstGeom prst="rect">
            <a:avLst/>
          </a:prstGeom>
        </p:spPr>
        <p:txBody>
          <a:bodyPr lIns="36576" tIns="36576" rIns="36576" bIns="36576"/>
          <a:lstStyle>
            <a:lvl1pPr marL="438150" indent="-222250">
              <a:defRPr sz="1600"/>
            </a:lvl1pPr>
            <a:lvl2pPr marL="781050" indent="-222250">
              <a:defRPr sz="1600"/>
            </a:lvl2pPr>
            <a:lvl3pPr marL="1123950" indent="-222250">
              <a:defRPr sz="1600"/>
            </a:lvl3pPr>
            <a:lvl4pPr marL="1479550" indent="-222250">
              <a:defRPr sz="1600"/>
            </a:lvl4pPr>
            <a:lvl5pPr marL="1822450" indent="-222250">
              <a:defRPr sz="16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157" name="Gruppera"/>
          <p:cNvGrpSpPr/>
          <p:nvPr/>
        </p:nvGrpSpPr>
        <p:grpSpPr>
          <a:xfrm>
            <a:off x="113734" y="9084523"/>
            <a:ext cx="2871982" cy="1574602"/>
            <a:chOff x="0" y="0"/>
            <a:chExt cx="2871980" cy="1574601"/>
          </a:xfrm>
        </p:grpSpPr>
        <p:pic>
          <p:nvPicPr>
            <p:cNvPr id="155" name="SMC Logga.pdf" descr="SMC Logga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33004" cy="533004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156" name="Sveriges MotorCyklister"/>
            <p:cNvSpPr/>
            <p:nvPr/>
          </p:nvSpPr>
          <p:spPr>
            <a:xfrm>
              <a:off x="1601980" y="304601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0" marR="0" defTabSz="747776">
                <a:defRPr sz="1200">
                  <a:uFillTx/>
                  <a:latin typeface="ITC Franklin Gothic Std Medium"/>
                  <a:ea typeface="ITC Franklin Gothic Std Medium"/>
                  <a:cs typeface="ITC Franklin Gothic Std Medium"/>
                  <a:sym typeface="ITC Franklin Gothic Std Medium"/>
                </a:defRPr>
              </a:lvl1pPr>
            </a:lstStyle>
            <a:p>
              <a:r>
                <a:t>Sveriges MotorCyklister</a:t>
              </a:r>
            </a:p>
          </p:txBody>
        </p:sp>
      </p:grpSp>
      <p:grpSp>
        <p:nvGrpSpPr>
          <p:cNvPr id="160" name="Gruppera"/>
          <p:cNvGrpSpPr/>
          <p:nvPr/>
        </p:nvGrpSpPr>
        <p:grpSpPr>
          <a:xfrm>
            <a:off x="-1426982" y="264102"/>
            <a:ext cx="14492189" cy="341377"/>
            <a:chOff x="0" y="0"/>
            <a:chExt cx="14492188" cy="341376"/>
          </a:xfrm>
        </p:grpSpPr>
        <p:pic>
          <p:nvPicPr>
            <p:cNvPr id="158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7948" y="0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159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0" y="12192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16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244081" y="8083295"/>
            <a:ext cx="516637" cy="554737"/>
          </a:xfrm>
          <a:prstGeom prst="rect">
            <a:avLst/>
          </a:prstGeom>
        </p:spPr>
        <p:txBody>
          <a:bodyPr lIns="48767" tIns="48767" rIns="48767" bIns="48767"/>
          <a:lstStyle>
            <a:lvl1pPr>
              <a:defRPr sz="3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69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70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eltext"/>
          <p:cNvSpPr txBox="1">
            <a:spLocks noGrp="1"/>
          </p:cNvSpPr>
          <p:nvPr>
            <p:ph type="title"/>
          </p:nvPr>
        </p:nvSpPr>
        <p:spPr>
          <a:xfrm>
            <a:off x="1270000" y="889000"/>
            <a:ext cx="10464801" cy="1155701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defTabSz="747776">
              <a:defRPr sz="4600" b="1">
                <a:uFillTx/>
              </a:defRPr>
            </a:lvl1pPr>
          </a:lstStyle>
          <a:p>
            <a:r>
              <a:t>Titeltext</a:t>
            </a:r>
          </a:p>
        </p:txBody>
      </p:sp>
      <p:pic>
        <p:nvPicPr>
          <p:cNvPr id="178" name="SMC Logga.pdf" descr="SMC Logga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83" y="8861901"/>
            <a:ext cx="710673" cy="710672"/>
          </a:xfrm>
          <a:prstGeom prst="rect">
            <a:avLst/>
          </a:prstGeom>
          <a:ln w="3175">
            <a:miter lim="400000"/>
          </a:ln>
        </p:spPr>
      </p:pic>
      <p:sp>
        <p:nvSpPr>
          <p:cNvPr id="179" name="Sveriges MotorCyklister"/>
          <p:cNvSpPr txBox="1"/>
          <p:nvPr/>
        </p:nvSpPr>
        <p:spPr>
          <a:xfrm>
            <a:off x="892340" y="9119881"/>
            <a:ext cx="2420187" cy="3302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defTabSz="747776">
              <a:defRPr sz="1400">
                <a:uFillTx/>
                <a:latin typeface="ITC Franklin Gothic Std Medium"/>
                <a:ea typeface="ITC Franklin Gothic Std Medium"/>
                <a:cs typeface="ITC Franklin Gothic Std Medium"/>
                <a:sym typeface="ITC Franklin Gothic Std Medium"/>
              </a:defRPr>
            </a:lvl1pPr>
          </a:lstStyle>
          <a:p>
            <a:r>
              <a:t>Sveriges MotorCyklister</a:t>
            </a:r>
          </a:p>
        </p:txBody>
      </p:sp>
      <p:pic>
        <p:nvPicPr>
          <p:cNvPr id="180" name="SCHOLL_CMYK.pdf" descr="SCHOLL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176" y="136820"/>
            <a:ext cx="9672321" cy="438913"/>
          </a:xfrm>
          <a:prstGeom prst="rect">
            <a:avLst/>
          </a:prstGeom>
          <a:ln w="12700"/>
        </p:spPr>
      </p:pic>
      <p:pic>
        <p:nvPicPr>
          <p:cNvPr id="181" name="SCHOLL_CMYK.pdf" descr="SCHOLL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2733727" y="136820"/>
            <a:ext cx="9672321" cy="438913"/>
          </a:xfrm>
          <a:prstGeom prst="rect">
            <a:avLst/>
          </a:prstGeom>
          <a:ln w="12700"/>
        </p:spPr>
      </p:pic>
      <p:sp>
        <p:nvSpPr>
          <p:cNvPr id="182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49999" y="9258299"/>
            <a:ext cx="292101" cy="304801"/>
          </a:xfrm>
          <a:prstGeom prst="rect">
            <a:avLst/>
          </a:prstGeom>
        </p:spPr>
        <p:txBody>
          <a:bodyPr lIns="50800" tIns="50800" rIns="50800" bIns="50800">
            <a:spAutoFit/>
          </a:bodyPr>
          <a:lstStyle>
            <a:lvl1pPr>
              <a:defRPr sz="1400">
                <a:uFillTx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text"/>
          <p:cNvSpPr txBox="1">
            <a:spLocks noGrp="1"/>
          </p:cNvSpPr>
          <p:nvPr>
            <p:ph type="title"/>
          </p:nvPr>
        </p:nvSpPr>
        <p:spPr>
          <a:xfrm>
            <a:off x="2576575" y="1405697"/>
            <a:ext cx="7851649" cy="1845950"/>
          </a:xfrm>
          <a:prstGeom prst="rect">
            <a:avLst/>
          </a:prstGeom>
        </p:spPr>
        <p:txBody>
          <a:bodyPr lIns="36576" tIns="36576" rIns="36576" bIns="36576"/>
          <a:lstStyle/>
          <a:p>
            <a:r>
              <a:t>Titeltext</a:t>
            </a:r>
          </a:p>
        </p:txBody>
      </p:sp>
      <p:sp>
        <p:nvSpPr>
          <p:cNvPr id="33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2576575" y="2882188"/>
            <a:ext cx="7851649" cy="5110886"/>
          </a:xfrm>
          <a:prstGeom prst="rect">
            <a:avLst/>
          </a:prstGeom>
        </p:spPr>
        <p:txBody>
          <a:bodyPr lIns="36576" tIns="36576" rIns="36576" bIns="36576"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36" name="Gruppera"/>
          <p:cNvGrpSpPr/>
          <p:nvPr/>
        </p:nvGrpSpPr>
        <p:grpSpPr>
          <a:xfrm>
            <a:off x="113734" y="9084523"/>
            <a:ext cx="2671270" cy="533004"/>
            <a:chOff x="0" y="0"/>
            <a:chExt cx="2671269" cy="533003"/>
          </a:xfrm>
        </p:grpSpPr>
        <p:pic>
          <p:nvPicPr>
            <p:cNvPr id="34" name="SMC Logga.pdf" descr="SMC Logga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33004" cy="533004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35" name="Sveriges MotorCyklister"/>
            <p:cNvSpPr txBox="1"/>
            <p:nvPr/>
          </p:nvSpPr>
          <p:spPr>
            <a:xfrm>
              <a:off x="532690" y="166171"/>
              <a:ext cx="2138580" cy="27686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0" marR="0" defTabSz="747776">
                <a:defRPr sz="1600">
                  <a:uFillTx/>
                  <a:latin typeface="ITC Franklin Gothic Std Medium"/>
                  <a:ea typeface="ITC Franklin Gothic Std Medium"/>
                  <a:cs typeface="ITC Franklin Gothic Std Medium"/>
                  <a:sym typeface="ITC Franklin Gothic Std Medium"/>
                </a:defRPr>
              </a:lvl1pPr>
            </a:lstStyle>
            <a:p>
              <a:r>
                <a:t>Sveriges MotorCyklister</a:t>
              </a:r>
            </a:p>
          </p:txBody>
        </p:sp>
      </p:grpSp>
      <p:grpSp>
        <p:nvGrpSpPr>
          <p:cNvPr id="39" name="Gruppera"/>
          <p:cNvGrpSpPr/>
          <p:nvPr/>
        </p:nvGrpSpPr>
        <p:grpSpPr>
          <a:xfrm>
            <a:off x="-1426982" y="264101"/>
            <a:ext cx="14492189" cy="341378"/>
            <a:chOff x="0" y="0"/>
            <a:chExt cx="14492188" cy="341376"/>
          </a:xfrm>
        </p:grpSpPr>
        <p:pic>
          <p:nvPicPr>
            <p:cNvPr id="37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7948" y="0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38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0" y="12192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40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205982" y="8083295"/>
            <a:ext cx="592837" cy="656337"/>
          </a:xfrm>
          <a:prstGeom prst="rect">
            <a:avLst/>
          </a:prstGeom>
        </p:spPr>
        <p:txBody>
          <a:bodyPr lIns="48767" tIns="48767" rIns="48767" bIns="48767"/>
          <a:lstStyle>
            <a:lvl1pPr>
              <a:defRPr sz="3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iklas Lundin&#10;SMC Norrbo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xfrm>
            <a:off x="2576575" y="1405697"/>
            <a:ext cx="7851649" cy="1845950"/>
          </a:xfrm>
          <a:prstGeom prst="rect">
            <a:avLst/>
          </a:prstGeom>
        </p:spPr>
        <p:txBody>
          <a:bodyPr lIns="36576" tIns="36576" rIns="36576" bIns="36576"/>
          <a:lstStyle>
            <a:lvl1pPr>
              <a:defRPr sz="7000"/>
            </a:lvl1pPr>
          </a:lstStyle>
          <a:p>
            <a:r>
              <a:t>Titeltext</a:t>
            </a:r>
          </a:p>
        </p:txBody>
      </p:sp>
      <p:sp>
        <p:nvSpPr>
          <p:cNvPr id="48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2576575" y="3244584"/>
            <a:ext cx="7851649" cy="4386095"/>
          </a:xfrm>
          <a:prstGeom prst="rect">
            <a:avLst/>
          </a:prstGeom>
        </p:spPr>
        <p:txBody>
          <a:bodyPr lIns="36576" tIns="36576" rIns="36576" bIns="36576"/>
          <a:lstStyle>
            <a:lvl1pPr marL="749300" indent="-533400">
              <a:buSzPct val="89000"/>
              <a:defRPr sz="2400"/>
            </a:lvl1pPr>
            <a:lvl2pPr marL="1092200" indent="-533400">
              <a:buSzPct val="89000"/>
              <a:defRPr sz="2400"/>
            </a:lvl2pPr>
            <a:lvl3pPr marL="1435100" indent="-533400">
              <a:buSzPct val="89000"/>
              <a:defRPr sz="2400"/>
            </a:lvl3pPr>
            <a:lvl4pPr marL="1790700" indent="-533400">
              <a:buSzPct val="89000"/>
              <a:defRPr sz="2400"/>
            </a:lvl4pPr>
            <a:lvl5pPr marL="2133600" indent="-533400">
              <a:buSzPct val="89000"/>
              <a:defRPr sz="2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51" name="Gruppera"/>
          <p:cNvGrpSpPr/>
          <p:nvPr/>
        </p:nvGrpSpPr>
        <p:grpSpPr>
          <a:xfrm>
            <a:off x="113734" y="9084523"/>
            <a:ext cx="2671270" cy="533004"/>
            <a:chOff x="0" y="0"/>
            <a:chExt cx="2671269" cy="533003"/>
          </a:xfrm>
        </p:grpSpPr>
        <p:pic>
          <p:nvPicPr>
            <p:cNvPr id="49" name="SMC Logga.pdf" descr="SMC Logga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33004" cy="533004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50" name="Sveriges MotorCyklister"/>
            <p:cNvSpPr txBox="1"/>
            <p:nvPr/>
          </p:nvSpPr>
          <p:spPr>
            <a:xfrm>
              <a:off x="532690" y="166171"/>
              <a:ext cx="2138580" cy="27686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0" marR="0" defTabSz="747776">
                <a:defRPr sz="1600">
                  <a:uFillTx/>
                  <a:latin typeface="ITC Franklin Gothic Std Medium"/>
                  <a:ea typeface="ITC Franklin Gothic Std Medium"/>
                  <a:cs typeface="ITC Franklin Gothic Std Medium"/>
                  <a:sym typeface="ITC Franklin Gothic Std Medium"/>
                </a:defRPr>
              </a:lvl1pPr>
            </a:lstStyle>
            <a:p>
              <a:r>
                <a:t>Sveriges MotorCyklister</a:t>
              </a:r>
            </a:p>
          </p:txBody>
        </p:sp>
      </p:grpSp>
      <p:grpSp>
        <p:nvGrpSpPr>
          <p:cNvPr id="54" name="Gruppera"/>
          <p:cNvGrpSpPr/>
          <p:nvPr/>
        </p:nvGrpSpPr>
        <p:grpSpPr>
          <a:xfrm>
            <a:off x="-1426982" y="264101"/>
            <a:ext cx="14492189" cy="341378"/>
            <a:chOff x="0" y="0"/>
            <a:chExt cx="14492188" cy="341376"/>
          </a:xfrm>
        </p:grpSpPr>
        <p:pic>
          <p:nvPicPr>
            <p:cNvPr id="52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7948" y="0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53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0" y="12192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55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205982" y="8083295"/>
            <a:ext cx="592837" cy="656337"/>
          </a:xfrm>
          <a:prstGeom prst="rect">
            <a:avLst/>
          </a:prstGeom>
        </p:spPr>
        <p:txBody>
          <a:bodyPr lIns="48767" tIns="48767" rIns="48767" bIns="48767"/>
          <a:lstStyle>
            <a:lvl1pPr>
              <a:defRPr sz="3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eltext"/>
          <p:cNvSpPr txBox="1">
            <a:spLocks noGrp="1"/>
          </p:cNvSpPr>
          <p:nvPr>
            <p:ph type="title"/>
          </p:nvPr>
        </p:nvSpPr>
        <p:spPr>
          <a:xfrm>
            <a:off x="2576575" y="1405697"/>
            <a:ext cx="7851649" cy="1845950"/>
          </a:xfrm>
          <a:prstGeom prst="rect">
            <a:avLst/>
          </a:prstGeom>
        </p:spPr>
        <p:txBody>
          <a:bodyPr lIns="36576" tIns="36576" rIns="36576" bIns="36576"/>
          <a:lstStyle/>
          <a:p>
            <a:r>
              <a:t>Titeltext</a:t>
            </a:r>
          </a:p>
        </p:txBody>
      </p:sp>
      <p:sp>
        <p:nvSpPr>
          <p:cNvPr id="63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2576575" y="2882188"/>
            <a:ext cx="7851649" cy="5110886"/>
          </a:xfrm>
          <a:prstGeom prst="rect">
            <a:avLst/>
          </a:prstGeom>
        </p:spPr>
        <p:txBody>
          <a:bodyPr lIns="36576" tIns="36576" rIns="36576" bIns="36576"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66" name="Gruppera"/>
          <p:cNvGrpSpPr/>
          <p:nvPr/>
        </p:nvGrpSpPr>
        <p:grpSpPr>
          <a:xfrm>
            <a:off x="113734" y="9084523"/>
            <a:ext cx="2671270" cy="533004"/>
            <a:chOff x="0" y="0"/>
            <a:chExt cx="2671269" cy="533003"/>
          </a:xfrm>
        </p:grpSpPr>
        <p:pic>
          <p:nvPicPr>
            <p:cNvPr id="64" name="SMC Logga.pdf" descr="SMC Logga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33004" cy="533004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65" name="Sveriges MotorCyklister"/>
            <p:cNvSpPr txBox="1"/>
            <p:nvPr/>
          </p:nvSpPr>
          <p:spPr>
            <a:xfrm>
              <a:off x="532690" y="166171"/>
              <a:ext cx="2138580" cy="27686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0" marR="0" defTabSz="747776">
                <a:defRPr sz="1600">
                  <a:uFillTx/>
                  <a:latin typeface="ITC Franklin Gothic Std Medium"/>
                  <a:ea typeface="ITC Franklin Gothic Std Medium"/>
                  <a:cs typeface="ITC Franklin Gothic Std Medium"/>
                  <a:sym typeface="ITC Franklin Gothic Std Medium"/>
                </a:defRPr>
              </a:lvl1pPr>
            </a:lstStyle>
            <a:p>
              <a:r>
                <a:t>Sveriges MotorCyklister</a:t>
              </a:r>
            </a:p>
          </p:txBody>
        </p:sp>
      </p:grpSp>
      <p:grpSp>
        <p:nvGrpSpPr>
          <p:cNvPr id="69" name="Gruppera"/>
          <p:cNvGrpSpPr/>
          <p:nvPr/>
        </p:nvGrpSpPr>
        <p:grpSpPr>
          <a:xfrm>
            <a:off x="-1426982" y="264101"/>
            <a:ext cx="14492189" cy="341378"/>
            <a:chOff x="0" y="0"/>
            <a:chExt cx="14492188" cy="341376"/>
          </a:xfrm>
        </p:grpSpPr>
        <p:pic>
          <p:nvPicPr>
            <p:cNvPr id="67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7948" y="0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68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0" y="12192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70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205982" y="8083295"/>
            <a:ext cx="592837" cy="656337"/>
          </a:xfrm>
          <a:prstGeom prst="rect">
            <a:avLst/>
          </a:prstGeom>
        </p:spPr>
        <p:txBody>
          <a:bodyPr lIns="48767" tIns="48767" rIns="48767" bIns="48767"/>
          <a:lstStyle>
            <a:lvl1pPr>
              <a:defRPr sz="3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eltext"/>
          <p:cNvSpPr txBox="1">
            <a:spLocks noGrp="1"/>
          </p:cNvSpPr>
          <p:nvPr>
            <p:ph type="title"/>
          </p:nvPr>
        </p:nvSpPr>
        <p:spPr>
          <a:xfrm>
            <a:off x="2578099" y="1885950"/>
            <a:ext cx="7848601" cy="866775"/>
          </a:xfrm>
          <a:prstGeom prst="rect">
            <a:avLst/>
          </a:prstGeom>
        </p:spPr>
        <p:txBody>
          <a:bodyPr lIns="38100" tIns="38100" rIns="38100" bIns="38100">
            <a:noAutofit/>
          </a:bodyPr>
          <a:lstStyle>
            <a:lvl1pPr defTabSz="747776">
              <a:defRPr sz="4800" b="1">
                <a:uFillTx/>
              </a:defRPr>
            </a:lvl1pPr>
          </a:lstStyle>
          <a:p>
            <a:r>
              <a:t>Titeltext</a:t>
            </a:r>
          </a:p>
        </p:txBody>
      </p:sp>
      <p:grpSp>
        <p:nvGrpSpPr>
          <p:cNvPr id="80" name="Gruppera"/>
          <p:cNvGrpSpPr/>
          <p:nvPr/>
        </p:nvGrpSpPr>
        <p:grpSpPr>
          <a:xfrm>
            <a:off x="113734" y="9084523"/>
            <a:ext cx="2671270" cy="533004"/>
            <a:chOff x="0" y="0"/>
            <a:chExt cx="2671269" cy="533003"/>
          </a:xfrm>
        </p:grpSpPr>
        <p:pic>
          <p:nvPicPr>
            <p:cNvPr id="78" name="SMC Logga.pdf" descr="SMC Logga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33004" cy="533004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79" name="Sveriges MotorCyklister"/>
            <p:cNvSpPr txBox="1"/>
            <p:nvPr/>
          </p:nvSpPr>
          <p:spPr>
            <a:xfrm>
              <a:off x="532690" y="166171"/>
              <a:ext cx="2138580" cy="27686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0" marR="0" defTabSz="747776">
                <a:defRPr sz="1600">
                  <a:uFillTx/>
                  <a:latin typeface="ITC Franklin Gothic Std Medium"/>
                  <a:ea typeface="ITC Franklin Gothic Std Medium"/>
                  <a:cs typeface="ITC Franklin Gothic Std Medium"/>
                  <a:sym typeface="ITC Franklin Gothic Std Medium"/>
                </a:defRPr>
              </a:lvl1pPr>
            </a:lstStyle>
            <a:p>
              <a:r>
                <a:t>Sveriges MotorCyklister</a:t>
              </a:r>
            </a:p>
          </p:txBody>
        </p:sp>
      </p:grpSp>
      <p:grpSp>
        <p:nvGrpSpPr>
          <p:cNvPr id="83" name="Gruppera"/>
          <p:cNvGrpSpPr/>
          <p:nvPr/>
        </p:nvGrpSpPr>
        <p:grpSpPr>
          <a:xfrm>
            <a:off x="-1426982" y="264101"/>
            <a:ext cx="14492189" cy="341378"/>
            <a:chOff x="0" y="0"/>
            <a:chExt cx="14492188" cy="341376"/>
          </a:xfrm>
        </p:grpSpPr>
        <p:pic>
          <p:nvPicPr>
            <p:cNvPr id="81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7948" y="0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82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0" y="12192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8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51587" y="8162925"/>
            <a:ext cx="292101" cy="317500"/>
          </a:xfrm>
          <a:prstGeom prst="rect">
            <a:avLst/>
          </a:prstGeom>
        </p:spPr>
        <p:txBody>
          <a:bodyPr lIns="38100" tIns="38100" rIns="38100" bIns="38100">
            <a:spAutoFit/>
          </a:bodyPr>
          <a:lstStyle>
            <a:lvl1pPr>
              <a:defRPr sz="1600">
                <a:uFillTx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eltext"/>
          <p:cNvSpPr txBox="1">
            <a:spLocks noGrp="1"/>
          </p:cNvSpPr>
          <p:nvPr>
            <p:ph type="title"/>
          </p:nvPr>
        </p:nvSpPr>
        <p:spPr>
          <a:xfrm>
            <a:off x="2578099" y="2447925"/>
            <a:ext cx="7848601" cy="2476500"/>
          </a:xfrm>
          <a:prstGeom prst="rect">
            <a:avLst/>
          </a:prstGeom>
        </p:spPr>
        <p:txBody>
          <a:bodyPr lIns="38100" tIns="38100" rIns="38100" bIns="38100" anchor="b"/>
          <a:lstStyle>
            <a:lvl1pPr defTabSz="584200">
              <a:defRPr sz="7800"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Titeltext</a:t>
            </a:r>
          </a:p>
        </p:txBody>
      </p:sp>
      <p:sp>
        <p:nvSpPr>
          <p:cNvPr id="9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2578099" y="4991100"/>
            <a:ext cx="7848601" cy="847725"/>
          </a:xfrm>
          <a:prstGeom prst="rect">
            <a:avLst/>
          </a:prstGeom>
        </p:spPr>
        <p:txBody>
          <a:bodyPr lIns="38100" tIns="38100" rIns="38100" bIns="38100" anchor="t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2800"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2800"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2800"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2800"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2800"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9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40208" y="8158162"/>
            <a:ext cx="314859" cy="317501"/>
          </a:xfrm>
          <a:prstGeom prst="rect">
            <a:avLst/>
          </a:prstGeom>
        </p:spPr>
        <p:txBody>
          <a:bodyPr lIns="38100" tIns="38100" rIns="38100" bIns="38100">
            <a:spAutoFit/>
          </a:bodyPr>
          <a:lstStyle>
            <a:lvl1pPr defTabSz="584200">
              <a:defRPr sz="1600"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eltext"/>
          <p:cNvSpPr txBox="1">
            <a:spLocks noGrp="1"/>
          </p:cNvSpPr>
          <p:nvPr>
            <p:ph type="title"/>
          </p:nvPr>
        </p:nvSpPr>
        <p:spPr>
          <a:xfrm>
            <a:off x="1270000" y="889000"/>
            <a:ext cx="10464801" cy="1155701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defTabSz="747776">
              <a:defRPr sz="4800" b="1">
                <a:uFillTx/>
              </a:defRPr>
            </a:lvl1pPr>
          </a:lstStyle>
          <a:p>
            <a:r>
              <a:t>Titeltext</a:t>
            </a:r>
          </a:p>
        </p:txBody>
      </p:sp>
      <p:pic>
        <p:nvPicPr>
          <p:cNvPr id="101" name="SMC Logga.pdf" descr="SMC Logga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83" y="8861900"/>
            <a:ext cx="710673" cy="710673"/>
          </a:xfrm>
          <a:prstGeom prst="rect">
            <a:avLst/>
          </a:prstGeom>
          <a:ln w="3175">
            <a:miter lim="400000"/>
          </a:ln>
        </p:spPr>
      </p:pic>
      <p:sp>
        <p:nvSpPr>
          <p:cNvPr id="102" name="Sveriges MotorCyklister"/>
          <p:cNvSpPr txBox="1"/>
          <p:nvPr/>
        </p:nvSpPr>
        <p:spPr>
          <a:xfrm>
            <a:off x="892340" y="9119882"/>
            <a:ext cx="2420187" cy="3302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defTabSz="747776">
              <a:defRPr sz="1600">
                <a:uFillTx/>
                <a:latin typeface="ITC Franklin Gothic Std Medium"/>
                <a:ea typeface="ITC Franklin Gothic Std Medium"/>
                <a:cs typeface="ITC Franklin Gothic Std Medium"/>
                <a:sym typeface="ITC Franklin Gothic Std Medium"/>
              </a:defRPr>
            </a:lvl1pPr>
          </a:lstStyle>
          <a:p>
            <a:r>
              <a:t>Sveriges MotorCyklister</a:t>
            </a:r>
          </a:p>
        </p:txBody>
      </p:sp>
      <p:pic>
        <p:nvPicPr>
          <p:cNvPr id="103" name="SCHOLL_CMYK.pdf" descr="SCHOLL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176" y="136820"/>
            <a:ext cx="9672321" cy="438913"/>
          </a:xfrm>
          <a:prstGeom prst="rect">
            <a:avLst/>
          </a:prstGeom>
          <a:ln w="12700"/>
        </p:spPr>
      </p:pic>
      <p:pic>
        <p:nvPicPr>
          <p:cNvPr id="104" name="SCHOLL_CMYK.pdf" descr="SCHOLL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2733727" y="136820"/>
            <a:ext cx="9672321" cy="438913"/>
          </a:xfrm>
          <a:prstGeom prst="rect">
            <a:avLst/>
          </a:prstGeom>
          <a:ln w="12700"/>
        </p:spPr>
      </p:pic>
      <p:sp>
        <p:nvSpPr>
          <p:cNvPr id="105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37300" y="9258300"/>
            <a:ext cx="317501" cy="342900"/>
          </a:xfrm>
          <a:prstGeom prst="rect">
            <a:avLst/>
          </a:prstGeom>
        </p:spPr>
        <p:txBody>
          <a:bodyPr lIns="50800" tIns="50800" rIns="50800" bIns="50800">
            <a:spAutoFit/>
          </a:bodyPr>
          <a:lstStyle>
            <a:lvl1pPr>
              <a:defRPr sz="1600">
                <a:uFillTx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eltext"/>
          <p:cNvSpPr txBox="1">
            <a:spLocks noGrp="1"/>
          </p:cNvSpPr>
          <p:nvPr>
            <p:ph type="title"/>
          </p:nvPr>
        </p:nvSpPr>
        <p:spPr>
          <a:xfrm>
            <a:off x="1270000" y="889000"/>
            <a:ext cx="10464800" cy="1155700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defTabSz="584200">
              <a:defRPr sz="5000" b="1">
                <a:uFillTx/>
              </a:defRPr>
            </a:lvl1pPr>
          </a:lstStyle>
          <a:p>
            <a:r>
              <a:t>Titeltext</a:t>
            </a:r>
          </a:p>
        </p:txBody>
      </p:sp>
      <p:pic>
        <p:nvPicPr>
          <p:cNvPr id="113" name="SMC Logga.pdf" descr="SMC Logga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83" y="8861901"/>
            <a:ext cx="710672" cy="710673"/>
          </a:xfrm>
          <a:prstGeom prst="rect">
            <a:avLst/>
          </a:prstGeom>
          <a:ln w="3175">
            <a:miter lim="400000"/>
          </a:ln>
        </p:spPr>
      </p:pic>
      <p:sp>
        <p:nvSpPr>
          <p:cNvPr id="114" name="Sveriges MotorCyklister"/>
          <p:cNvSpPr txBox="1"/>
          <p:nvPr/>
        </p:nvSpPr>
        <p:spPr>
          <a:xfrm>
            <a:off x="892339" y="9117342"/>
            <a:ext cx="2420189" cy="3352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defTabSz="584200">
              <a:defRPr sz="1800">
                <a:uFillTx/>
                <a:latin typeface="ITC Franklin Gothic Std Medium"/>
                <a:ea typeface="ITC Franklin Gothic Std Medium"/>
                <a:cs typeface="ITC Franklin Gothic Std Medium"/>
                <a:sym typeface="ITC Franklin Gothic Std Medium"/>
              </a:defRPr>
            </a:lvl1pPr>
          </a:lstStyle>
          <a:p>
            <a:r>
              <a:t>Sveriges MotorCyklister</a:t>
            </a:r>
          </a:p>
        </p:txBody>
      </p:sp>
      <p:pic>
        <p:nvPicPr>
          <p:cNvPr id="115" name="SCHOLL_CMYK.pdf" descr="SCHOLL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028" y="221089"/>
            <a:ext cx="7556501" cy="342901"/>
          </a:xfrm>
          <a:prstGeom prst="rect">
            <a:avLst/>
          </a:prstGeom>
          <a:ln w="3175">
            <a:miter lim="400000"/>
          </a:ln>
        </p:spPr>
      </p:pic>
      <p:pic>
        <p:nvPicPr>
          <p:cNvPr id="116" name="SCHOLL_CMYK.pdf" descr="SCHOLL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-1954501" y="233789"/>
            <a:ext cx="7556501" cy="342901"/>
          </a:xfrm>
          <a:prstGeom prst="rect">
            <a:avLst/>
          </a:prstGeom>
          <a:ln w="3175">
            <a:miter lim="400000"/>
          </a:ln>
        </p:spPr>
      </p:pic>
      <p:sp>
        <p:nvSpPr>
          <p:cNvPr id="117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 anchor="b">
            <a:spAutoFit/>
          </a:bodyPr>
          <a:lstStyle>
            <a:lvl1pPr defTabSz="584200">
              <a:defRPr sz="1800">
                <a:uFillTx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eltext"/>
          <p:cNvSpPr txBox="1">
            <a:spLocks noGrp="1"/>
          </p:cNvSpPr>
          <p:nvPr>
            <p:ph type="title"/>
          </p:nvPr>
        </p:nvSpPr>
        <p:spPr>
          <a:xfrm>
            <a:off x="2576575" y="1405697"/>
            <a:ext cx="7851649" cy="1845950"/>
          </a:xfrm>
          <a:prstGeom prst="rect">
            <a:avLst/>
          </a:prstGeom>
        </p:spPr>
        <p:txBody>
          <a:bodyPr lIns="36576" tIns="36576" rIns="36576" bIns="36576"/>
          <a:lstStyle>
            <a:lvl1pPr>
              <a:defRPr sz="7000"/>
            </a:lvl1pPr>
          </a:lstStyle>
          <a:p>
            <a:r>
              <a:t>Titeltext</a:t>
            </a:r>
          </a:p>
        </p:txBody>
      </p:sp>
      <p:sp>
        <p:nvSpPr>
          <p:cNvPr id="125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2576575" y="2882188"/>
            <a:ext cx="7851649" cy="5110885"/>
          </a:xfrm>
          <a:prstGeom prst="rect">
            <a:avLst/>
          </a:prstGeom>
        </p:spPr>
        <p:txBody>
          <a:bodyPr lIns="36576" tIns="36576" rIns="36576" bIns="36576"/>
          <a:lstStyle>
            <a:lvl1pPr marL="493712" indent="-277812">
              <a:defRPr sz="2000"/>
            </a:lvl1pPr>
            <a:lvl2pPr marL="836612" indent="-277812">
              <a:defRPr sz="2000"/>
            </a:lvl2pPr>
            <a:lvl3pPr marL="1179512" indent="-277812">
              <a:defRPr sz="2000"/>
            </a:lvl3pPr>
            <a:lvl4pPr marL="1535112" indent="-277812">
              <a:defRPr sz="2000"/>
            </a:lvl4pPr>
            <a:lvl5pPr marL="1878012" indent="-277812">
              <a:defRPr sz="20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128" name="Gruppera"/>
          <p:cNvGrpSpPr/>
          <p:nvPr/>
        </p:nvGrpSpPr>
        <p:grpSpPr>
          <a:xfrm>
            <a:off x="113734" y="9084523"/>
            <a:ext cx="2871981" cy="1574602"/>
            <a:chOff x="0" y="0"/>
            <a:chExt cx="2871980" cy="1574601"/>
          </a:xfrm>
        </p:grpSpPr>
        <p:pic>
          <p:nvPicPr>
            <p:cNvPr id="126" name="SMC Logga.pdf" descr="SMC Logga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33004" cy="533004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127" name="Sveriges MotorCyklister"/>
            <p:cNvSpPr/>
            <p:nvPr/>
          </p:nvSpPr>
          <p:spPr>
            <a:xfrm>
              <a:off x="1601980" y="304601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0" marR="0" defTabSz="747776">
                <a:defRPr sz="1400">
                  <a:uFillTx/>
                  <a:latin typeface="ITC Franklin Gothic Std Medium"/>
                  <a:ea typeface="ITC Franklin Gothic Std Medium"/>
                  <a:cs typeface="ITC Franklin Gothic Std Medium"/>
                  <a:sym typeface="ITC Franklin Gothic Std Medium"/>
                </a:defRPr>
              </a:lvl1pPr>
            </a:lstStyle>
            <a:p>
              <a:r>
                <a:t>Sveriges MotorCyklister</a:t>
              </a:r>
            </a:p>
          </p:txBody>
        </p:sp>
      </p:grpSp>
      <p:grpSp>
        <p:nvGrpSpPr>
          <p:cNvPr id="131" name="Gruppera"/>
          <p:cNvGrpSpPr/>
          <p:nvPr/>
        </p:nvGrpSpPr>
        <p:grpSpPr>
          <a:xfrm>
            <a:off x="-1426982" y="264102"/>
            <a:ext cx="14492189" cy="341377"/>
            <a:chOff x="0" y="0"/>
            <a:chExt cx="14492188" cy="341376"/>
          </a:xfrm>
        </p:grpSpPr>
        <p:pic>
          <p:nvPicPr>
            <p:cNvPr id="129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7948" y="0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130" name="SCHOLL_CMYK.pdf" descr="SCHOLL_CMYK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0" y="12192"/>
              <a:ext cx="7254241" cy="3291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132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231382" y="8083295"/>
            <a:ext cx="542037" cy="592837"/>
          </a:xfrm>
          <a:prstGeom prst="rect">
            <a:avLst/>
          </a:prstGeom>
        </p:spPr>
        <p:txBody>
          <a:bodyPr lIns="48767" tIns="48767" rIns="48767" bIns="48767"/>
          <a:lstStyle>
            <a:lvl1pPr>
              <a:defRPr sz="3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1267968" y="248663"/>
            <a:ext cx="10468865" cy="24612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1267968" y="2217318"/>
            <a:ext cx="10468865" cy="68145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 anchor="ctr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6" name="Gruppera"/>
          <p:cNvGrpSpPr/>
          <p:nvPr/>
        </p:nvGrpSpPr>
        <p:grpSpPr>
          <a:xfrm>
            <a:off x="126483" y="8861900"/>
            <a:ext cx="3245951" cy="1693082"/>
            <a:chOff x="0" y="0"/>
            <a:chExt cx="3245950" cy="1693080"/>
          </a:xfrm>
        </p:grpSpPr>
        <p:pic>
          <p:nvPicPr>
            <p:cNvPr id="4" name="SMC Logga.pdf" descr="SMC Logga.pdf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0" y="0"/>
              <a:ext cx="710672" cy="710672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5" name="Sveriges MotorCyklister"/>
            <p:cNvSpPr/>
            <p:nvPr/>
          </p:nvSpPr>
          <p:spPr>
            <a:xfrm>
              <a:off x="1975950" y="42308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0" marR="0" defTabSz="747776">
                <a:defRPr sz="1600">
                  <a:uFillTx/>
                  <a:latin typeface="ITC Franklin Gothic Std Medium"/>
                  <a:ea typeface="ITC Franklin Gothic Std Medium"/>
                  <a:cs typeface="ITC Franklin Gothic Std Medium"/>
                  <a:sym typeface="ITC Franklin Gothic Std Medium"/>
                </a:defRPr>
              </a:lvl1pPr>
            </a:lstStyle>
            <a:p>
              <a:r>
                <a:t>Sveriges MotorCyklister</a:t>
              </a:r>
            </a:p>
          </p:txBody>
        </p:sp>
      </p:grpSp>
      <p:grpSp>
        <p:nvGrpSpPr>
          <p:cNvPr id="9" name="Gruppera"/>
          <p:cNvGrpSpPr/>
          <p:nvPr/>
        </p:nvGrpSpPr>
        <p:grpSpPr>
          <a:xfrm>
            <a:off x="-2616680" y="208360"/>
            <a:ext cx="15771428" cy="371511"/>
            <a:chOff x="0" y="0"/>
            <a:chExt cx="15771426" cy="371509"/>
          </a:xfrm>
        </p:grpSpPr>
        <p:pic>
          <p:nvPicPr>
            <p:cNvPr id="7" name="SCHOLL_CMYK.pdf" descr="SCHOLL_CMYK.pdf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876847" y="0"/>
              <a:ext cx="7894580" cy="358242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8" name="SCHOLL_CMYK.pdf" descr="SCHOLL_CMYK.pdf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 rot="10800000">
              <a:off x="0" y="13268"/>
              <a:ext cx="7894579" cy="358242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10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177025" y="9152128"/>
            <a:ext cx="650749" cy="714249"/>
          </a:xfrm>
          <a:prstGeom prst="rect">
            <a:avLst/>
          </a:prstGeom>
          <a:ln w="3175">
            <a:miter lim="400000"/>
          </a:ln>
        </p:spPr>
        <p:txBody>
          <a:bodyPr wrap="none" lIns="65023" tIns="65023" rIns="65023" bIns="65023">
            <a:normAutofit/>
          </a:bodyPr>
          <a:lstStyle>
            <a:lvl1pPr marL="0" marR="0" defTabSz="747776">
              <a:defRPr sz="4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11704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11704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11704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11704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11704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11704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11704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11704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11704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521493" marR="0" indent="-305593" algn="l" defTabSz="1170432" rtl="0" latinLnBrk="0">
        <a:lnSpc>
          <a:spcPct val="100000"/>
        </a:lnSpc>
        <a:spcBef>
          <a:spcPts val="2300"/>
        </a:spcBef>
        <a:spcAft>
          <a:spcPts val="0"/>
        </a:spcAft>
        <a:buClr>
          <a:srgbClr val="000000"/>
        </a:buClr>
        <a:buSzPct val="171000"/>
        <a:buFont typeface="Helvetica"/>
        <a:buChar char="•"/>
        <a:tabLst/>
        <a:defRPr sz="2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864393" marR="0" indent="-305593" algn="l" defTabSz="1170432" rtl="0" latinLnBrk="0">
        <a:lnSpc>
          <a:spcPct val="100000"/>
        </a:lnSpc>
        <a:spcBef>
          <a:spcPts val="2300"/>
        </a:spcBef>
        <a:spcAft>
          <a:spcPts val="0"/>
        </a:spcAft>
        <a:buClr>
          <a:srgbClr val="000000"/>
        </a:buClr>
        <a:buSzPct val="171000"/>
        <a:buFont typeface="Helvetica"/>
        <a:buChar char="•"/>
        <a:tabLst/>
        <a:defRPr sz="2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1207293" marR="0" indent="-305593" algn="l" defTabSz="1170432" rtl="0" latinLnBrk="0">
        <a:lnSpc>
          <a:spcPct val="100000"/>
        </a:lnSpc>
        <a:spcBef>
          <a:spcPts val="2300"/>
        </a:spcBef>
        <a:spcAft>
          <a:spcPts val="0"/>
        </a:spcAft>
        <a:buClr>
          <a:srgbClr val="000000"/>
        </a:buClr>
        <a:buSzPct val="171000"/>
        <a:buFont typeface="Helvetica"/>
        <a:buChar char="•"/>
        <a:tabLst/>
        <a:defRPr sz="2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1562893" marR="0" indent="-305593" algn="l" defTabSz="1170432" rtl="0" latinLnBrk="0">
        <a:lnSpc>
          <a:spcPct val="100000"/>
        </a:lnSpc>
        <a:spcBef>
          <a:spcPts val="2300"/>
        </a:spcBef>
        <a:spcAft>
          <a:spcPts val="0"/>
        </a:spcAft>
        <a:buClr>
          <a:srgbClr val="000000"/>
        </a:buClr>
        <a:buSzPct val="171000"/>
        <a:buFont typeface="Helvetica"/>
        <a:buChar char="•"/>
        <a:tabLst/>
        <a:defRPr sz="2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1905793" marR="0" indent="-305593" algn="l" defTabSz="1170432" rtl="0" latinLnBrk="0">
        <a:lnSpc>
          <a:spcPct val="100000"/>
        </a:lnSpc>
        <a:spcBef>
          <a:spcPts val="2300"/>
        </a:spcBef>
        <a:spcAft>
          <a:spcPts val="0"/>
        </a:spcAft>
        <a:buClr>
          <a:srgbClr val="000000"/>
        </a:buClr>
        <a:buSzPct val="171000"/>
        <a:buFont typeface="Helvetica"/>
        <a:buChar char="•"/>
        <a:tabLst/>
        <a:defRPr sz="2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1905793" marR="0" indent="-305593" algn="l" defTabSz="1170432" rtl="0" latinLnBrk="0">
        <a:lnSpc>
          <a:spcPct val="100000"/>
        </a:lnSpc>
        <a:spcBef>
          <a:spcPts val="2300"/>
        </a:spcBef>
        <a:spcAft>
          <a:spcPts val="0"/>
        </a:spcAft>
        <a:buClr>
          <a:srgbClr val="000000"/>
        </a:buClr>
        <a:buSzPct val="171000"/>
        <a:buFont typeface="Helvetica"/>
        <a:buChar char="•"/>
        <a:tabLst/>
        <a:defRPr sz="2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1905793" marR="0" indent="-305593" algn="l" defTabSz="1170432" rtl="0" latinLnBrk="0">
        <a:lnSpc>
          <a:spcPct val="100000"/>
        </a:lnSpc>
        <a:spcBef>
          <a:spcPts val="2300"/>
        </a:spcBef>
        <a:spcAft>
          <a:spcPts val="0"/>
        </a:spcAft>
        <a:buClr>
          <a:srgbClr val="000000"/>
        </a:buClr>
        <a:buSzPct val="171000"/>
        <a:buFont typeface="Helvetica"/>
        <a:buChar char="•"/>
        <a:tabLst/>
        <a:defRPr sz="2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1905793" marR="0" indent="-305593" algn="l" defTabSz="1170432" rtl="0" latinLnBrk="0">
        <a:lnSpc>
          <a:spcPct val="100000"/>
        </a:lnSpc>
        <a:spcBef>
          <a:spcPts val="2300"/>
        </a:spcBef>
        <a:spcAft>
          <a:spcPts val="0"/>
        </a:spcAft>
        <a:buClr>
          <a:srgbClr val="000000"/>
        </a:buClr>
        <a:buSzPct val="171000"/>
        <a:buFont typeface="Helvetica"/>
        <a:buChar char="•"/>
        <a:tabLst/>
        <a:defRPr sz="2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1905793" marR="0" indent="-305593" algn="l" defTabSz="1170432" rtl="0" latinLnBrk="0">
        <a:lnSpc>
          <a:spcPct val="100000"/>
        </a:lnSpc>
        <a:spcBef>
          <a:spcPts val="2300"/>
        </a:spcBef>
        <a:spcAft>
          <a:spcPts val="0"/>
        </a:spcAft>
        <a:buClr>
          <a:srgbClr val="000000"/>
        </a:buClr>
        <a:buSzPct val="171000"/>
        <a:buFont typeface="Helvetica"/>
        <a:buChar char="•"/>
        <a:tabLst/>
        <a:defRPr sz="2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7477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1pPr>
      <a:lvl2pPr marL="0" marR="0" indent="228600" algn="ctr" defTabSz="7477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2pPr>
      <a:lvl3pPr marL="0" marR="0" indent="457200" algn="ctr" defTabSz="7477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3pPr>
      <a:lvl4pPr marL="0" marR="0" indent="685800" algn="ctr" defTabSz="7477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4pPr>
      <a:lvl5pPr marL="0" marR="0" indent="914400" algn="ctr" defTabSz="7477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5pPr>
      <a:lvl6pPr marL="0" marR="0" indent="1143000" algn="ctr" defTabSz="7477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6pPr>
      <a:lvl7pPr marL="0" marR="0" indent="1371600" algn="ctr" defTabSz="7477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7pPr>
      <a:lvl8pPr marL="0" marR="0" indent="1600200" algn="ctr" defTabSz="7477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8pPr>
      <a:lvl9pPr marL="0" marR="0" indent="1828800" algn="ctr" defTabSz="7477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Examination Kurvku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600" b="1"/>
            </a:lvl1pPr>
          </a:lstStyle>
          <a:p>
            <a:r>
              <a:rPr dirty="0"/>
              <a:t>Examination </a:t>
            </a:r>
            <a:r>
              <a:rPr dirty="0" err="1"/>
              <a:t>Kurv</a:t>
            </a:r>
            <a:r>
              <a:rPr lang="sv-SE" dirty="0"/>
              <a:t>delen</a:t>
            </a:r>
            <a:endParaRPr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EB44528-EAE4-9AF2-20C6-B020AABF6607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215900" indent="0">
              <a:buNone/>
            </a:pPr>
            <a:endParaRPr lang="sv-SE" dirty="0"/>
          </a:p>
          <a:p>
            <a:r>
              <a:rPr lang="sv-SE" dirty="0"/>
              <a:t>Alf (Affe) </a:t>
            </a:r>
          </a:p>
          <a:p>
            <a:r>
              <a:rPr lang="sv-SE" dirty="0"/>
              <a:t>Claes </a:t>
            </a:r>
          </a:p>
        </p:txBody>
      </p:sp>
      <p:sp>
        <p:nvSpPr>
          <p:cNvPr id="192" name="Alf Söderman, Niklas Lundin,"/>
          <p:cNvSpPr txBox="1"/>
          <p:nvPr/>
        </p:nvSpPr>
        <p:spPr>
          <a:xfrm>
            <a:off x="2528364" y="5678306"/>
            <a:ext cx="7948071" cy="2923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marL="0" marR="0">
              <a:buClr>
                <a:srgbClr val="000000"/>
              </a:buClr>
              <a:buFont typeface="Arial"/>
              <a:defRPr sz="19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MC:s kurvkurser"/>
          <p:cNvSpPr txBox="1">
            <a:spLocks noGrp="1"/>
          </p:cNvSpPr>
          <p:nvPr>
            <p:ph type="ctrTitle"/>
          </p:nvPr>
        </p:nvSpPr>
        <p:spPr>
          <a:xfrm>
            <a:off x="725987" y="966570"/>
            <a:ext cx="11552826" cy="1167195"/>
          </a:xfrm>
          <a:prstGeom prst="rect">
            <a:avLst/>
          </a:prstGeom>
        </p:spPr>
        <p:txBody>
          <a:bodyPr/>
          <a:lstStyle>
            <a:lvl1pPr>
              <a:defRPr sz="5600" b="1"/>
            </a:lvl1pPr>
          </a:lstStyle>
          <a:p>
            <a:r>
              <a:t>SMC:s kurvkurser</a:t>
            </a:r>
          </a:p>
        </p:txBody>
      </p:sp>
      <p:sp>
        <p:nvSpPr>
          <p:cNvPr id="195" name="KNIX…"/>
          <p:cNvSpPr txBox="1"/>
          <p:nvPr/>
        </p:nvSpPr>
        <p:spPr>
          <a:xfrm>
            <a:off x="5519174" y="2494857"/>
            <a:ext cx="2671270" cy="216510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6031" tIns="256031" rIns="256031" bIns="256031">
            <a:spAutoFit/>
          </a:bodyPr>
          <a:lstStyle/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KNIX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BKK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Gruskurs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Kurs på Väg</a:t>
            </a:r>
          </a:p>
        </p:txBody>
      </p:sp>
      <p:pic>
        <p:nvPicPr>
          <p:cNvPr id="196" name="Bild" descr="Bild"/>
          <p:cNvPicPr>
            <a:picLocks noChangeAspect="1"/>
          </p:cNvPicPr>
          <p:nvPr/>
        </p:nvPicPr>
        <p:blipFill>
          <a:blip r:embed="rId3"/>
          <a:srcRect l="7368" t="5223" r="2111" b="5223"/>
          <a:stretch>
            <a:fillRect/>
          </a:stretch>
        </p:blipFill>
        <p:spPr>
          <a:xfrm>
            <a:off x="10669046" y="6598996"/>
            <a:ext cx="1964459" cy="2751399"/>
          </a:xfrm>
          <a:prstGeom prst="rect">
            <a:avLst/>
          </a:prstGeom>
          <a:ln w="12700"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99">
        <p14:warp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1" build="p" bldLvl="5" animBg="1" advAuto="0"/>
      <p:bldP spid="196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mat för examinationen är:…"/>
          <p:cNvSpPr txBox="1">
            <a:spLocks noGrp="1"/>
          </p:cNvSpPr>
          <p:nvPr>
            <p:ph type="title"/>
          </p:nvPr>
        </p:nvSpPr>
        <p:spPr>
          <a:xfrm>
            <a:off x="1966854" y="1275012"/>
            <a:ext cx="9071092" cy="4757824"/>
          </a:xfrm>
          <a:prstGeom prst="rect">
            <a:avLst/>
          </a:prstGeom>
        </p:spPr>
        <p:txBody>
          <a:bodyPr/>
          <a:lstStyle/>
          <a:p>
            <a:pPr>
              <a:defRPr sz="4100"/>
            </a:pPr>
            <a:r>
              <a:t>Temat för examinationen är:</a:t>
            </a:r>
          </a:p>
          <a:p>
            <a:pPr>
              <a:defRPr sz="6900" b="1"/>
            </a:pPr>
            <a:endParaRPr/>
          </a:p>
          <a:p>
            <a:pPr>
              <a:defRPr sz="6900" b="1"/>
            </a:pPr>
            <a:r>
              <a:t>”VARFÖR”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99">
        <p14:warp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Våra övningar"/>
          <p:cNvSpPr txBox="1">
            <a:spLocks noGrp="1"/>
          </p:cNvSpPr>
          <p:nvPr>
            <p:ph type="title"/>
          </p:nvPr>
        </p:nvSpPr>
        <p:spPr>
          <a:xfrm>
            <a:off x="1269998" y="1272459"/>
            <a:ext cx="10464801" cy="815978"/>
          </a:xfrm>
          <a:prstGeom prst="rect">
            <a:avLst/>
          </a:prstGeom>
        </p:spPr>
        <p:txBody>
          <a:bodyPr/>
          <a:lstStyle>
            <a:lvl1pPr defTabSz="584200"/>
          </a:lstStyle>
          <a:p>
            <a:r>
              <a:t>Våra övningar</a:t>
            </a:r>
          </a:p>
        </p:txBody>
      </p:sp>
      <p:sp>
        <p:nvSpPr>
          <p:cNvPr id="205" name="Gaskontroll…"/>
          <p:cNvSpPr txBox="1"/>
          <p:nvPr/>
        </p:nvSpPr>
        <p:spPr>
          <a:xfrm>
            <a:off x="4623780" y="2494857"/>
            <a:ext cx="5412929" cy="66050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6031" tIns="256031" rIns="256031" bIns="256031">
            <a:spAutoFit/>
          </a:bodyPr>
          <a:lstStyle/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Gaskontroll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Motstyrning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Broms inför kurva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Blick (Lyfta blick, blickstyrning)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Svängpunkt (placering)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Körställning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Avslappnad körställning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Bredblick</a:t>
            </a:r>
          </a:p>
          <a:p>
            <a:pPr marL="483775" marR="0" indent="-483775" algn="l">
              <a:spcBef>
                <a:spcPts val="800"/>
              </a:spcBef>
              <a:buClr>
                <a:srgbClr val="000000"/>
              </a:buClr>
              <a:buSzPct val="137000"/>
              <a:buFont typeface="Gill Sans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Överlevnadsreaktioner</a:t>
            </a:r>
          </a:p>
          <a:p>
            <a:pPr marL="0" marR="0" algn="l">
              <a:spcBef>
                <a:spcPts val="800"/>
              </a:spcBef>
              <a:defRPr sz="2200"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marL="0" marR="0" algn="l">
              <a:spcBef>
                <a:spcPts val="800"/>
              </a:spcBef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Bromskontroll:</a:t>
            </a:r>
          </a:p>
          <a:p>
            <a:pPr marL="521493" marR="0" indent="-305593" algn="l">
              <a:spcBef>
                <a:spcPts val="800"/>
              </a:spcBef>
              <a:buClr>
                <a:srgbClr val="000000"/>
              </a:buClr>
              <a:buSzPct val="171000"/>
              <a:buFont typeface="Helvetica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Broms inför kurva</a:t>
            </a:r>
          </a:p>
          <a:p>
            <a:pPr marL="521493" marR="0" indent="-305593" algn="l">
              <a:spcBef>
                <a:spcPts val="800"/>
              </a:spcBef>
              <a:buClr>
                <a:srgbClr val="000000"/>
              </a:buClr>
              <a:buSzPct val="171000"/>
              <a:buFont typeface="Helvetica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Broms i kurva (Oh Shit Brake! )</a:t>
            </a:r>
          </a:p>
          <a:p>
            <a:pPr marL="521493" marR="0" indent="-305593" algn="l">
              <a:spcBef>
                <a:spcPts val="800"/>
              </a:spcBef>
              <a:buClr>
                <a:srgbClr val="000000"/>
              </a:buClr>
              <a:buSzPct val="171000"/>
              <a:buFont typeface="Helvetica"/>
              <a:buChar char="•"/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Broms in i kurva (Planeringsbroms)</a:t>
            </a:r>
          </a:p>
        </p:txBody>
      </p:sp>
      <p:grpSp>
        <p:nvGrpSpPr>
          <p:cNvPr id="215" name="Gruppera"/>
          <p:cNvGrpSpPr/>
          <p:nvPr/>
        </p:nvGrpSpPr>
        <p:grpSpPr>
          <a:xfrm>
            <a:off x="3240868" y="2791513"/>
            <a:ext cx="1470235" cy="3798733"/>
            <a:chOff x="0" y="0"/>
            <a:chExt cx="1470234" cy="3798732"/>
          </a:xfrm>
        </p:grpSpPr>
        <p:grpSp>
          <p:nvGrpSpPr>
            <p:cNvPr id="208" name="Gruppera"/>
            <p:cNvGrpSpPr/>
            <p:nvPr/>
          </p:nvGrpSpPr>
          <p:grpSpPr>
            <a:xfrm>
              <a:off x="-1" y="0"/>
              <a:ext cx="1470236" cy="1153647"/>
              <a:chOff x="0" y="0"/>
              <a:chExt cx="1470234" cy="1153646"/>
            </a:xfrm>
          </p:grpSpPr>
          <p:sp>
            <p:nvSpPr>
              <p:cNvPr id="206" name="Ornament 15"/>
              <p:cNvSpPr/>
              <p:nvPr/>
            </p:nvSpPr>
            <p:spPr>
              <a:xfrm rot="5400000">
                <a:off x="844951" y="528363"/>
                <a:ext cx="1153647" cy="969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7" h="21407" extrusionOk="0">
                    <a:moveTo>
                      <a:pt x="127" y="22"/>
                    </a:moveTo>
                    <a:cubicBezTo>
                      <a:pt x="80" y="-93"/>
                      <a:pt x="32" y="257"/>
                      <a:pt x="22" y="818"/>
                    </a:cubicBezTo>
                    <a:cubicBezTo>
                      <a:pt x="-49" y="4615"/>
                      <a:pt x="-101" y="17739"/>
                      <a:pt x="2551" y="17739"/>
                    </a:cubicBezTo>
                    <a:cubicBezTo>
                      <a:pt x="5450" y="17739"/>
                      <a:pt x="7783" y="14753"/>
                      <a:pt x="8489" y="14753"/>
                    </a:cubicBezTo>
                    <a:cubicBezTo>
                      <a:pt x="9176" y="14753"/>
                      <a:pt x="9850" y="13902"/>
                      <a:pt x="10398" y="21024"/>
                    </a:cubicBezTo>
                    <a:cubicBezTo>
                      <a:pt x="10425" y="21380"/>
                      <a:pt x="10468" y="21507"/>
                      <a:pt x="10505" y="21322"/>
                    </a:cubicBezTo>
                    <a:cubicBezTo>
                      <a:pt x="10558" y="21061"/>
                      <a:pt x="10581" y="20322"/>
                      <a:pt x="10552" y="19730"/>
                    </a:cubicBezTo>
                    <a:cubicBezTo>
                      <a:pt x="10406" y="16761"/>
                      <a:pt x="9857" y="9109"/>
                      <a:pt x="8066" y="9816"/>
                    </a:cubicBezTo>
                    <a:cubicBezTo>
                      <a:pt x="6083" y="10599"/>
                      <a:pt x="4031" y="11246"/>
                      <a:pt x="2102" y="11647"/>
                    </a:cubicBezTo>
                    <a:cubicBezTo>
                      <a:pt x="1094" y="11858"/>
                      <a:pt x="161" y="11423"/>
                      <a:pt x="201" y="1097"/>
                    </a:cubicBezTo>
                    <a:cubicBezTo>
                      <a:pt x="203" y="581"/>
                      <a:pt x="172" y="124"/>
                      <a:pt x="129" y="22"/>
                    </a:cubicBezTo>
                    <a:cubicBezTo>
                      <a:pt x="128" y="22"/>
                      <a:pt x="128" y="22"/>
                      <a:pt x="127" y="22"/>
                    </a:cubicBezTo>
                    <a:close/>
                    <a:moveTo>
                      <a:pt x="21269" y="22"/>
                    </a:moveTo>
                    <a:cubicBezTo>
                      <a:pt x="21226" y="124"/>
                      <a:pt x="21195" y="581"/>
                      <a:pt x="21197" y="1097"/>
                    </a:cubicBezTo>
                    <a:cubicBezTo>
                      <a:pt x="21237" y="11423"/>
                      <a:pt x="20304" y="11858"/>
                      <a:pt x="19296" y="11647"/>
                    </a:cubicBezTo>
                    <a:cubicBezTo>
                      <a:pt x="17367" y="11246"/>
                      <a:pt x="15315" y="10599"/>
                      <a:pt x="13332" y="9816"/>
                    </a:cubicBezTo>
                    <a:cubicBezTo>
                      <a:pt x="11541" y="9109"/>
                      <a:pt x="10992" y="16761"/>
                      <a:pt x="10846" y="19730"/>
                    </a:cubicBezTo>
                    <a:cubicBezTo>
                      <a:pt x="10817" y="20322"/>
                      <a:pt x="10840" y="21061"/>
                      <a:pt x="10893" y="21322"/>
                    </a:cubicBezTo>
                    <a:cubicBezTo>
                      <a:pt x="10930" y="21507"/>
                      <a:pt x="10973" y="21380"/>
                      <a:pt x="11000" y="21024"/>
                    </a:cubicBezTo>
                    <a:cubicBezTo>
                      <a:pt x="11548" y="13902"/>
                      <a:pt x="12222" y="14753"/>
                      <a:pt x="12909" y="14753"/>
                    </a:cubicBezTo>
                    <a:cubicBezTo>
                      <a:pt x="13615" y="14753"/>
                      <a:pt x="15948" y="17739"/>
                      <a:pt x="18847" y="17739"/>
                    </a:cubicBezTo>
                    <a:cubicBezTo>
                      <a:pt x="21499" y="17739"/>
                      <a:pt x="21447" y="4615"/>
                      <a:pt x="21376" y="818"/>
                    </a:cubicBezTo>
                    <a:cubicBezTo>
                      <a:pt x="21366" y="257"/>
                      <a:pt x="21318" y="-93"/>
                      <a:pt x="21271" y="22"/>
                    </a:cubicBezTo>
                    <a:cubicBezTo>
                      <a:pt x="21270" y="22"/>
                      <a:pt x="21270" y="22"/>
                      <a:pt x="21269" y="2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8767" tIns="48767" rIns="48767" bIns="48767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07" name="Steg 1"/>
              <p:cNvSpPr txBox="1"/>
              <p:nvPr/>
            </p:nvSpPr>
            <p:spPr>
              <a:xfrm>
                <a:off x="-1" y="318387"/>
                <a:ext cx="1263771" cy="51687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48767" tIns="48767" rIns="48767" bIns="48767" numCol="1" anchor="ctr">
                <a:spAutoFit/>
              </a:bodyPr>
              <a:lstStyle>
                <a:lvl1pPr>
                  <a:defRPr sz="3000">
                    <a:latin typeface="+mn-lt"/>
                    <a:ea typeface="+mn-ea"/>
                    <a:cs typeface="+mn-cs"/>
                    <a:sym typeface="Arial"/>
                  </a:defRPr>
                </a:lvl1pPr>
              </a:lstStyle>
              <a:p>
                <a:r>
                  <a:t>Steg 1</a:t>
                </a:r>
              </a:p>
            </p:txBody>
          </p:sp>
        </p:grpSp>
        <p:grpSp>
          <p:nvGrpSpPr>
            <p:cNvPr id="211" name="Gruppera"/>
            <p:cNvGrpSpPr/>
            <p:nvPr/>
          </p:nvGrpSpPr>
          <p:grpSpPr>
            <a:xfrm>
              <a:off x="-1" y="1322045"/>
              <a:ext cx="1470236" cy="1153647"/>
              <a:chOff x="0" y="0"/>
              <a:chExt cx="1470234" cy="1153646"/>
            </a:xfrm>
          </p:grpSpPr>
          <p:sp>
            <p:nvSpPr>
              <p:cNvPr id="209" name="Ornament 15"/>
              <p:cNvSpPr/>
              <p:nvPr/>
            </p:nvSpPr>
            <p:spPr>
              <a:xfrm rot="5400000">
                <a:off x="844951" y="528363"/>
                <a:ext cx="1153647" cy="969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7" h="21407" extrusionOk="0">
                    <a:moveTo>
                      <a:pt x="127" y="22"/>
                    </a:moveTo>
                    <a:cubicBezTo>
                      <a:pt x="80" y="-93"/>
                      <a:pt x="32" y="257"/>
                      <a:pt x="22" y="818"/>
                    </a:cubicBezTo>
                    <a:cubicBezTo>
                      <a:pt x="-49" y="4615"/>
                      <a:pt x="-101" y="17739"/>
                      <a:pt x="2551" y="17739"/>
                    </a:cubicBezTo>
                    <a:cubicBezTo>
                      <a:pt x="5450" y="17739"/>
                      <a:pt x="7783" y="14753"/>
                      <a:pt x="8489" y="14753"/>
                    </a:cubicBezTo>
                    <a:cubicBezTo>
                      <a:pt x="9176" y="14753"/>
                      <a:pt x="9850" y="13902"/>
                      <a:pt x="10398" y="21024"/>
                    </a:cubicBezTo>
                    <a:cubicBezTo>
                      <a:pt x="10425" y="21380"/>
                      <a:pt x="10468" y="21507"/>
                      <a:pt x="10505" y="21322"/>
                    </a:cubicBezTo>
                    <a:cubicBezTo>
                      <a:pt x="10558" y="21061"/>
                      <a:pt x="10581" y="20322"/>
                      <a:pt x="10552" y="19730"/>
                    </a:cubicBezTo>
                    <a:cubicBezTo>
                      <a:pt x="10406" y="16761"/>
                      <a:pt x="9857" y="9109"/>
                      <a:pt x="8066" y="9816"/>
                    </a:cubicBezTo>
                    <a:cubicBezTo>
                      <a:pt x="6083" y="10599"/>
                      <a:pt x="4031" y="11246"/>
                      <a:pt x="2102" y="11647"/>
                    </a:cubicBezTo>
                    <a:cubicBezTo>
                      <a:pt x="1094" y="11858"/>
                      <a:pt x="161" y="11423"/>
                      <a:pt x="201" y="1097"/>
                    </a:cubicBezTo>
                    <a:cubicBezTo>
                      <a:pt x="203" y="581"/>
                      <a:pt x="172" y="124"/>
                      <a:pt x="129" y="22"/>
                    </a:cubicBezTo>
                    <a:cubicBezTo>
                      <a:pt x="128" y="22"/>
                      <a:pt x="128" y="22"/>
                      <a:pt x="127" y="22"/>
                    </a:cubicBezTo>
                    <a:close/>
                    <a:moveTo>
                      <a:pt x="21269" y="22"/>
                    </a:moveTo>
                    <a:cubicBezTo>
                      <a:pt x="21226" y="124"/>
                      <a:pt x="21195" y="581"/>
                      <a:pt x="21197" y="1097"/>
                    </a:cubicBezTo>
                    <a:cubicBezTo>
                      <a:pt x="21237" y="11423"/>
                      <a:pt x="20304" y="11858"/>
                      <a:pt x="19296" y="11647"/>
                    </a:cubicBezTo>
                    <a:cubicBezTo>
                      <a:pt x="17367" y="11246"/>
                      <a:pt x="15315" y="10599"/>
                      <a:pt x="13332" y="9816"/>
                    </a:cubicBezTo>
                    <a:cubicBezTo>
                      <a:pt x="11541" y="9109"/>
                      <a:pt x="10992" y="16761"/>
                      <a:pt x="10846" y="19730"/>
                    </a:cubicBezTo>
                    <a:cubicBezTo>
                      <a:pt x="10817" y="20322"/>
                      <a:pt x="10840" y="21061"/>
                      <a:pt x="10893" y="21322"/>
                    </a:cubicBezTo>
                    <a:cubicBezTo>
                      <a:pt x="10930" y="21507"/>
                      <a:pt x="10973" y="21380"/>
                      <a:pt x="11000" y="21024"/>
                    </a:cubicBezTo>
                    <a:cubicBezTo>
                      <a:pt x="11548" y="13902"/>
                      <a:pt x="12222" y="14753"/>
                      <a:pt x="12909" y="14753"/>
                    </a:cubicBezTo>
                    <a:cubicBezTo>
                      <a:pt x="13615" y="14753"/>
                      <a:pt x="15948" y="17739"/>
                      <a:pt x="18847" y="17739"/>
                    </a:cubicBezTo>
                    <a:cubicBezTo>
                      <a:pt x="21499" y="17739"/>
                      <a:pt x="21447" y="4615"/>
                      <a:pt x="21376" y="818"/>
                    </a:cubicBezTo>
                    <a:cubicBezTo>
                      <a:pt x="21366" y="257"/>
                      <a:pt x="21318" y="-93"/>
                      <a:pt x="21271" y="22"/>
                    </a:cubicBezTo>
                    <a:cubicBezTo>
                      <a:pt x="21270" y="22"/>
                      <a:pt x="21270" y="22"/>
                      <a:pt x="21269" y="2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8767" tIns="48767" rIns="48767" bIns="48767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10" name="Steg 2"/>
              <p:cNvSpPr txBox="1"/>
              <p:nvPr/>
            </p:nvSpPr>
            <p:spPr>
              <a:xfrm>
                <a:off x="-1" y="318387"/>
                <a:ext cx="1263771" cy="51687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48767" tIns="48767" rIns="48767" bIns="48767" numCol="1" anchor="ctr">
                <a:spAutoFit/>
              </a:bodyPr>
              <a:lstStyle>
                <a:lvl1pPr>
                  <a:defRPr sz="3000">
                    <a:latin typeface="+mn-lt"/>
                    <a:ea typeface="+mn-ea"/>
                    <a:cs typeface="+mn-cs"/>
                    <a:sym typeface="Arial"/>
                  </a:defRPr>
                </a:lvl1pPr>
              </a:lstStyle>
              <a:p>
                <a:r>
                  <a:t>Steg 2</a:t>
                </a:r>
              </a:p>
            </p:txBody>
          </p:sp>
        </p:grpSp>
        <p:grpSp>
          <p:nvGrpSpPr>
            <p:cNvPr id="214" name="Gruppera"/>
            <p:cNvGrpSpPr/>
            <p:nvPr/>
          </p:nvGrpSpPr>
          <p:grpSpPr>
            <a:xfrm>
              <a:off x="-1" y="2645086"/>
              <a:ext cx="1470236" cy="1153647"/>
              <a:chOff x="0" y="0"/>
              <a:chExt cx="1470234" cy="1153646"/>
            </a:xfrm>
          </p:grpSpPr>
          <p:sp>
            <p:nvSpPr>
              <p:cNvPr id="212" name="Ornament 15"/>
              <p:cNvSpPr/>
              <p:nvPr/>
            </p:nvSpPr>
            <p:spPr>
              <a:xfrm rot="5400000">
                <a:off x="844951" y="528363"/>
                <a:ext cx="1153647" cy="969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7" h="21407" extrusionOk="0">
                    <a:moveTo>
                      <a:pt x="127" y="22"/>
                    </a:moveTo>
                    <a:cubicBezTo>
                      <a:pt x="80" y="-93"/>
                      <a:pt x="32" y="257"/>
                      <a:pt x="22" y="818"/>
                    </a:cubicBezTo>
                    <a:cubicBezTo>
                      <a:pt x="-49" y="4615"/>
                      <a:pt x="-101" y="17739"/>
                      <a:pt x="2551" y="17739"/>
                    </a:cubicBezTo>
                    <a:cubicBezTo>
                      <a:pt x="5450" y="17739"/>
                      <a:pt x="7783" y="14753"/>
                      <a:pt x="8489" y="14753"/>
                    </a:cubicBezTo>
                    <a:cubicBezTo>
                      <a:pt x="9176" y="14753"/>
                      <a:pt x="9850" y="13902"/>
                      <a:pt x="10398" y="21024"/>
                    </a:cubicBezTo>
                    <a:cubicBezTo>
                      <a:pt x="10425" y="21380"/>
                      <a:pt x="10468" y="21507"/>
                      <a:pt x="10505" y="21322"/>
                    </a:cubicBezTo>
                    <a:cubicBezTo>
                      <a:pt x="10558" y="21061"/>
                      <a:pt x="10581" y="20322"/>
                      <a:pt x="10552" y="19730"/>
                    </a:cubicBezTo>
                    <a:cubicBezTo>
                      <a:pt x="10406" y="16761"/>
                      <a:pt x="9857" y="9109"/>
                      <a:pt x="8066" y="9816"/>
                    </a:cubicBezTo>
                    <a:cubicBezTo>
                      <a:pt x="6083" y="10599"/>
                      <a:pt x="4031" y="11246"/>
                      <a:pt x="2102" y="11647"/>
                    </a:cubicBezTo>
                    <a:cubicBezTo>
                      <a:pt x="1094" y="11858"/>
                      <a:pt x="161" y="11423"/>
                      <a:pt x="201" y="1097"/>
                    </a:cubicBezTo>
                    <a:cubicBezTo>
                      <a:pt x="203" y="581"/>
                      <a:pt x="172" y="124"/>
                      <a:pt x="129" y="22"/>
                    </a:cubicBezTo>
                    <a:cubicBezTo>
                      <a:pt x="128" y="22"/>
                      <a:pt x="128" y="22"/>
                      <a:pt x="127" y="22"/>
                    </a:cubicBezTo>
                    <a:close/>
                    <a:moveTo>
                      <a:pt x="21269" y="22"/>
                    </a:moveTo>
                    <a:cubicBezTo>
                      <a:pt x="21226" y="124"/>
                      <a:pt x="21195" y="581"/>
                      <a:pt x="21197" y="1097"/>
                    </a:cubicBezTo>
                    <a:cubicBezTo>
                      <a:pt x="21237" y="11423"/>
                      <a:pt x="20304" y="11858"/>
                      <a:pt x="19296" y="11647"/>
                    </a:cubicBezTo>
                    <a:cubicBezTo>
                      <a:pt x="17367" y="11246"/>
                      <a:pt x="15315" y="10599"/>
                      <a:pt x="13332" y="9816"/>
                    </a:cubicBezTo>
                    <a:cubicBezTo>
                      <a:pt x="11541" y="9109"/>
                      <a:pt x="10992" y="16761"/>
                      <a:pt x="10846" y="19730"/>
                    </a:cubicBezTo>
                    <a:cubicBezTo>
                      <a:pt x="10817" y="20322"/>
                      <a:pt x="10840" y="21061"/>
                      <a:pt x="10893" y="21322"/>
                    </a:cubicBezTo>
                    <a:cubicBezTo>
                      <a:pt x="10930" y="21507"/>
                      <a:pt x="10973" y="21380"/>
                      <a:pt x="11000" y="21024"/>
                    </a:cubicBezTo>
                    <a:cubicBezTo>
                      <a:pt x="11548" y="13902"/>
                      <a:pt x="12222" y="14753"/>
                      <a:pt x="12909" y="14753"/>
                    </a:cubicBezTo>
                    <a:cubicBezTo>
                      <a:pt x="13615" y="14753"/>
                      <a:pt x="15948" y="17739"/>
                      <a:pt x="18847" y="17739"/>
                    </a:cubicBezTo>
                    <a:cubicBezTo>
                      <a:pt x="21499" y="17739"/>
                      <a:pt x="21447" y="4615"/>
                      <a:pt x="21376" y="818"/>
                    </a:cubicBezTo>
                    <a:cubicBezTo>
                      <a:pt x="21366" y="257"/>
                      <a:pt x="21318" y="-93"/>
                      <a:pt x="21271" y="22"/>
                    </a:cubicBezTo>
                    <a:cubicBezTo>
                      <a:pt x="21270" y="22"/>
                      <a:pt x="21270" y="22"/>
                      <a:pt x="21269" y="2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8767" tIns="48767" rIns="48767" bIns="48767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13" name="Steg 3"/>
              <p:cNvSpPr txBox="1"/>
              <p:nvPr/>
            </p:nvSpPr>
            <p:spPr>
              <a:xfrm>
                <a:off x="-1" y="318387"/>
                <a:ext cx="1263771" cy="51687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48767" tIns="48767" rIns="48767" bIns="48767" numCol="1" anchor="ctr">
                <a:spAutoFit/>
              </a:bodyPr>
              <a:lstStyle>
                <a:lvl1pPr>
                  <a:defRPr sz="3000">
                    <a:latin typeface="+mn-lt"/>
                    <a:ea typeface="+mn-ea"/>
                    <a:cs typeface="+mn-cs"/>
                    <a:sym typeface="Arial"/>
                  </a:defRPr>
                </a:lvl1pPr>
              </a:lstStyle>
              <a:p>
                <a:r>
                  <a:t>Steg 3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99">
        <p14:prism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1" build="p" bldLvl="5" animBg="1" advAuto="0"/>
      <p:bldP spid="215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Hur kör vi en MC?"/>
          <p:cNvSpPr txBox="1">
            <a:spLocks noGrp="1"/>
          </p:cNvSpPr>
          <p:nvPr>
            <p:ph type="title"/>
          </p:nvPr>
        </p:nvSpPr>
        <p:spPr>
          <a:xfrm>
            <a:off x="1269998" y="1272459"/>
            <a:ext cx="10464801" cy="815978"/>
          </a:xfrm>
          <a:prstGeom prst="rect">
            <a:avLst/>
          </a:prstGeom>
        </p:spPr>
        <p:txBody>
          <a:bodyPr/>
          <a:lstStyle>
            <a:lvl1pPr defTabSz="584200"/>
          </a:lstStyle>
          <a:p>
            <a:r>
              <a:t>Hur kör vi en MC?</a:t>
            </a:r>
          </a:p>
        </p:txBody>
      </p:sp>
      <p:sp>
        <p:nvSpPr>
          <p:cNvPr id="220" name="Gaskontroll"/>
          <p:cNvSpPr txBox="1"/>
          <p:nvPr/>
        </p:nvSpPr>
        <p:spPr>
          <a:xfrm>
            <a:off x="5676571" y="2995390"/>
            <a:ext cx="1561208" cy="4572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defTabSz="747776">
              <a:defRPr sz="2400">
                <a:uFillTx/>
              </a:defRPr>
            </a:lvl1pPr>
          </a:lstStyle>
          <a:p>
            <a:r>
              <a:t>Gaskontroll</a:t>
            </a:r>
          </a:p>
        </p:txBody>
      </p:sp>
      <p:grpSp>
        <p:nvGrpSpPr>
          <p:cNvPr id="223" name="Gruppera"/>
          <p:cNvGrpSpPr/>
          <p:nvPr/>
        </p:nvGrpSpPr>
        <p:grpSpPr>
          <a:xfrm>
            <a:off x="7996680" y="3262675"/>
            <a:ext cx="3247987" cy="2427709"/>
            <a:chOff x="0" y="0"/>
            <a:chExt cx="3247985" cy="2427707"/>
          </a:xfrm>
        </p:grpSpPr>
        <p:sp>
          <p:nvSpPr>
            <p:cNvPr id="221" name="Stabilitet"/>
            <p:cNvSpPr/>
            <p:nvPr/>
          </p:nvSpPr>
          <p:spPr>
            <a:xfrm>
              <a:off x="1977985" y="1157707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0" marR="0" defTabSz="747776">
                <a:defRPr sz="2400">
                  <a:uFillTx/>
                </a:defRPr>
              </a:lvl1pPr>
            </a:lstStyle>
            <a:p>
              <a:r>
                <a:t>Stabilitet</a:t>
              </a:r>
            </a:p>
          </p:txBody>
        </p:sp>
        <p:sp>
          <p:nvSpPr>
            <p:cNvPr id="222" name="Pil"/>
            <p:cNvSpPr/>
            <p:nvPr/>
          </p:nvSpPr>
          <p:spPr>
            <a:xfrm rot="1138396">
              <a:off x="58076" y="156868"/>
              <a:ext cx="1054101" cy="533401"/>
            </a:xfrm>
            <a:prstGeom prst="rightArrow">
              <a:avLst>
                <a:gd name="adj1" fmla="val 32000"/>
                <a:gd name="adj2" fmla="val 134095"/>
              </a:avLst>
            </a:prstGeom>
            <a:blipFill rotWithShape="1">
              <a:blip r:embed="rId3"/>
              <a:srcRect/>
              <a:tile tx="0" ty="0" sx="100000" sy="100000" flip="none" algn="tl"/>
            </a:blipFill>
            <a:ln w="3175" cap="flat">
              <a:solidFill>
                <a:srgbClr val="000000"/>
              </a:solidFill>
              <a:prstDash val="solid"/>
              <a:miter lim="400000"/>
            </a:ln>
            <a:effectLst>
              <a:outerShdw blurRad="88900" dist="38100" dir="2700000" rotWithShape="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defTabSz="747776">
                <a:defRPr sz="3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/>
            </a:p>
          </p:txBody>
        </p:sp>
      </p:grpSp>
      <p:grpSp>
        <p:nvGrpSpPr>
          <p:cNvPr id="226" name="Gruppera"/>
          <p:cNvGrpSpPr/>
          <p:nvPr/>
        </p:nvGrpSpPr>
        <p:grpSpPr>
          <a:xfrm>
            <a:off x="9707072" y="4786529"/>
            <a:ext cx="1297903" cy="2657533"/>
            <a:chOff x="1140994" y="0"/>
            <a:chExt cx="1297901" cy="2657531"/>
          </a:xfrm>
        </p:grpSpPr>
        <p:sp>
          <p:nvSpPr>
            <p:cNvPr id="224" name="Avslappnad förare"/>
            <p:cNvSpPr/>
            <p:nvPr/>
          </p:nvSpPr>
          <p:spPr>
            <a:xfrm>
              <a:off x="1168896" y="1387531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0" marR="0" defTabSz="747776">
                <a:defRPr sz="2400">
                  <a:uFillTx/>
                </a:defRPr>
              </a:lvl1pPr>
            </a:lstStyle>
            <a:p>
              <a:r>
                <a:t>Avslappnad förare</a:t>
              </a:r>
            </a:p>
          </p:txBody>
        </p:sp>
        <p:sp>
          <p:nvSpPr>
            <p:cNvPr id="225" name="Pil"/>
            <p:cNvSpPr/>
            <p:nvPr/>
          </p:nvSpPr>
          <p:spPr>
            <a:xfrm rot="5341727">
              <a:off x="889539" y="264794"/>
              <a:ext cx="1054101" cy="533401"/>
            </a:xfrm>
            <a:prstGeom prst="rightArrow">
              <a:avLst>
                <a:gd name="adj1" fmla="val 32000"/>
                <a:gd name="adj2" fmla="val 134095"/>
              </a:avLst>
            </a:prstGeom>
            <a:blipFill rotWithShape="1">
              <a:blip r:embed="rId3"/>
              <a:srcRect/>
              <a:tile tx="0" ty="0" sx="100000" sy="100000" flip="none" algn="tl"/>
            </a:blipFill>
            <a:ln w="3175" cap="flat">
              <a:solidFill>
                <a:srgbClr val="000000"/>
              </a:solidFill>
              <a:prstDash val="solid"/>
              <a:miter lim="400000"/>
            </a:ln>
            <a:effectLst>
              <a:outerShdw blurRad="88900" dist="38100" dir="2700000" rotWithShape="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defTabSz="747776">
                <a:defRPr sz="3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/>
            </a:p>
          </p:txBody>
        </p:sp>
      </p:grpSp>
      <p:grpSp>
        <p:nvGrpSpPr>
          <p:cNvPr id="229" name="Gruppera"/>
          <p:cNvGrpSpPr/>
          <p:nvPr/>
        </p:nvGrpSpPr>
        <p:grpSpPr>
          <a:xfrm>
            <a:off x="6669507" y="6531062"/>
            <a:ext cx="1995753" cy="1820327"/>
            <a:chOff x="349522" y="0"/>
            <a:chExt cx="1995752" cy="1820325"/>
          </a:xfrm>
        </p:grpSpPr>
        <p:sp>
          <p:nvSpPr>
            <p:cNvPr id="227" name="Blick"/>
            <p:cNvSpPr/>
            <p:nvPr/>
          </p:nvSpPr>
          <p:spPr>
            <a:xfrm>
              <a:off x="349522" y="550325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0" marR="0" defTabSz="747776">
                <a:defRPr sz="2400">
                  <a:uFillTx/>
                </a:defRPr>
              </a:lvl1pPr>
            </a:lstStyle>
            <a:p>
              <a:r>
                <a:t>Blick</a:t>
              </a:r>
            </a:p>
          </p:txBody>
        </p:sp>
        <p:sp>
          <p:nvSpPr>
            <p:cNvPr id="228" name="Pil"/>
            <p:cNvSpPr/>
            <p:nvPr/>
          </p:nvSpPr>
          <p:spPr>
            <a:xfrm rot="9789283">
              <a:off x="1236503" y="141288"/>
              <a:ext cx="1054101" cy="533401"/>
            </a:xfrm>
            <a:prstGeom prst="rightArrow">
              <a:avLst>
                <a:gd name="adj1" fmla="val 32000"/>
                <a:gd name="adj2" fmla="val 134095"/>
              </a:avLst>
            </a:prstGeom>
            <a:blipFill rotWithShape="1">
              <a:blip r:embed="rId3"/>
              <a:srcRect/>
              <a:tile tx="0" ty="0" sx="100000" sy="100000" flip="none" algn="tl"/>
            </a:blipFill>
            <a:ln w="3175" cap="flat">
              <a:solidFill>
                <a:srgbClr val="000000"/>
              </a:solidFill>
              <a:prstDash val="solid"/>
              <a:miter lim="400000"/>
            </a:ln>
            <a:effectLst>
              <a:outerShdw blurRad="88900" dist="38100" dir="2700000" rotWithShape="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defTabSz="747776">
                <a:defRPr sz="3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/>
            </a:p>
          </p:txBody>
        </p:sp>
      </p:grpSp>
      <p:grpSp>
        <p:nvGrpSpPr>
          <p:cNvPr id="232" name="Gruppera"/>
          <p:cNvGrpSpPr/>
          <p:nvPr/>
        </p:nvGrpSpPr>
        <p:grpSpPr>
          <a:xfrm>
            <a:off x="3646369" y="6166104"/>
            <a:ext cx="1836992" cy="1270001"/>
            <a:chOff x="260300" y="228600"/>
            <a:chExt cx="1836990" cy="1270000"/>
          </a:xfrm>
        </p:grpSpPr>
        <p:sp>
          <p:nvSpPr>
            <p:cNvPr id="230" name="Tid"/>
            <p:cNvSpPr/>
            <p:nvPr/>
          </p:nvSpPr>
          <p:spPr>
            <a:xfrm>
              <a:off x="260300" y="22860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0" marR="0" defTabSz="747776">
                <a:defRPr sz="2400">
                  <a:uFillTx/>
                </a:defRPr>
              </a:lvl1pPr>
            </a:lstStyle>
            <a:p>
              <a:r>
                <a:t>Tid</a:t>
              </a:r>
            </a:p>
          </p:txBody>
        </p:sp>
        <p:sp>
          <p:nvSpPr>
            <p:cNvPr id="231" name="Pil"/>
            <p:cNvSpPr/>
            <p:nvPr/>
          </p:nvSpPr>
          <p:spPr>
            <a:xfrm rot="12099597">
              <a:off x="981967" y="529820"/>
              <a:ext cx="1054101" cy="533401"/>
            </a:xfrm>
            <a:prstGeom prst="rightArrow">
              <a:avLst>
                <a:gd name="adj1" fmla="val 32000"/>
                <a:gd name="adj2" fmla="val 134095"/>
              </a:avLst>
            </a:prstGeom>
            <a:blipFill rotWithShape="1">
              <a:blip r:embed="rId3"/>
              <a:srcRect/>
              <a:tile tx="0" ty="0" sx="100000" sy="100000" flip="none" algn="tl"/>
            </a:blipFill>
            <a:ln w="3175" cap="flat">
              <a:solidFill>
                <a:srgbClr val="000000"/>
              </a:solidFill>
              <a:prstDash val="solid"/>
              <a:miter lim="400000"/>
            </a:ln>
            <a:effectLst>
              <a:outerShdw blurRad="88900" dist="38100" dir="2700000" rotWithShape="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defTabSz="747776">
                <a:defRPr sz="3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/>
            </a:p>
          </p:txBody>
        </p:sp>
      </p:grpSp>
      <p:grpSp>
        <p:nvGrpSpPr>
          <p:cNvPr id="235" name="Gruppera"/>
          <p:cNvGrpSpPr/>
          <p:nvPr/>
        </p:nvGrpSpPr>
        <p:grpSpPr>
          <a:xfrm>
            <a:off x="2639382" y="4420383"/>
            <a:ext cx="1536510" cy="1464507"/>
            <a:chOff x="350978" y="228600"/>
            <a:chExt cx="1536509" cy="1464505"/>
          </a:xfrm>
        </p:grpSpPr>
        <p:sp>
          <p:nvSpPr>
            <p:cNvPr id="233" name="Planering"/>
            <p:cNvSpPr/>
            <p:nvPr/>
          </p:nvSpPr>
          <p:spPr>
            <a:xfrm>
              <a:off x="617487" y="22860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0" marR="0" defTabSz="747776">
                <a:defRPr sz="2400">
                  <a:uFillTx/>
                </a:defRPr>
              </a:lvl1pPr>
            </a:lstStyle>
            <a:p>
              <a:r>
                <a:t>Planering</a:t>
              </a:r>
            </a:p>
          </p:txBody>
        </p:sp>
        <p:sp>
          <p:nvSpPr>
            <p:cNvPr id="234" name="Pil"/>
            <p:cNvSpPr/>
            <p:nvPr/>
          </p:nvSpPr>
          <p:spPr>
            <a:xfrm rot="15368084">
              <a:off x="209159" y="850801"/>
              <a:ext cx="1054101" cy="533401"/>
            </a:xfrm>
            <a:prstGeom prst="rightArrow">
              <a:avLst>
                <a:gd name="adj1" fmla="val 32000"/>
                <a:gd name="adj2" fmla="val 134095"/>
              </a:avLst>
            </a:prstGeom>
            <a:blipFill rotWithShape="1">
              <a:blip r:embed="rId3"/>
              <a:srcRect/>
              <a:tile tx="0" ty="0" sx="100000" sy="100000" flip="none" algn="tl"/>
            </a:blipFill>
            <a:ln w="3175" cap="flat">
              <a:solidFill>
                <a:srgbClr val="000000"/>
              </a:solidFill>
              <a:prstDash val="solid"/>
              <a:miter lim="400000"/>
            </a:ln>
            <a:effectLst>
              <a:outerShdw blurRad="88900" dist="38100" dir="2700000" rotWithShape="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defTabSz="747776">
                <a:defRPr sz="3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/>
            </a:p>
          </p:txBody>
        </p:sp>
      </p:grpSp>
      <p:sp>
        <p:nvSpPr>
          <p:cNvPr id="236" name="Pil"/>
          <p:cNvSpPr/>
          <p:nvPr/>
        </p:nvSpPr>
        <p:spPr>
          <a:xfrm rot="20609070">
            <a:off x="3627619" y="3392456"/>
            <a:ext cx="1054101" cy="533401"/>
          </a:xfrm>
          <a:prstGeom prst="rightArrow">
            <a:avLst>
              <a:gd name="adj1" fmla="val 32000"/>
              <a:gd name="adj2" fmla="val 134095"/>
            </a:avLst>
          </a:prstGeom>
          <a:blipFill>
            <a:blip r:embed="rId3"/>
          </a:blipFill>
          <a:ln w="3175">
            <a:solidFill>
              <a:srgbClr val="000000"/>
            </a:solidFill>
            <a:miter lim="400000"/>
          </a:ln>
          <a:effectLst>
            <a:outerShdw blurRad="88900" dist="38100" dir="2700000" rotWithShape="0">
              <a:srgbClr val="000000">
                <a:alpha val="75000"/>
              </a:srgbClr>
            </a:outerShdw>
          </a:effectLst>
        </p:spPr>
        <p:txBody>
          <a:bodyPr lIns="50800" tIns="50800" rIns="50800" bIns="50800" anchor="ctr"/>
          <a:lstStyle/>
          <a:p>
            <a:pPr marL="0" marR="0" defTabSz="747776">
              <a:defRPr sz="3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/>
          </a:p>
        </p:txBody>
      </p:sp>
      <p:pic>
        <p:nvPicPr>
          <p:cNvPr id="237" name="Oval Oval" descr="Oval Oval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247592" y="3832685"/>
            <a:ext cx="3546944" cy="1264256"/>
          </a:xfrm>
          <a:prstGeom prst="rect">
            <a:avLst/>
          </a:prstGeom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</p:pic>
      <p:pic>
        <p:nvPicPr>
          <p:cNvPr id="238" name="Oval Oval" descr="Oval Oval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244280" y="3832685"/>
            <a:ext cx="3546944" cy="1264256"/>
          </a:xfrm>
          <a:prstGeom prst="rect">
            <a:avLst/>
          </a:prstGeom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</p:pic>
      <p:pic>
        <p:nvPicPr>
          <p:cNvPr id="239" name="Linje Linje" descr="Linje Linj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4903036" y="4260578"/>
            <a:ext cx="3138063" cy="38677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3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1" animBg="1" advAuto="0"/>
      <p:bldP spid="223" grpId="2" animBg="1" advAuto="0"/>
      <p:bldP spid="226" grpId="3" animBg="1" advAuto="0"/>
      <p:bldP spid="229" grpId="4" animBg="1" advAuto="0"/>
      <p:bldP spid="232" grpId="5" animBg="1" advAuto="0"/>
      <p:bldP spid="235" grpId="6" animBg="1" advAuto="0"/>
      <p:bldP spid="236" grpId="7" animBg="1" advAuto="0"/>
      <p:bldP spid="237" grpId="8" animBg="1" advAuto="0"/>
      <p:bldP spid="238" grpId="10" animBg="1" advAuto="0"/>
      <p:bldP spid="239" grpId="9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Hur kan övningarna användas?</a:t>
            </a:r>
            <a:br>
              <a:rPr lang="sv-SE" sz="3600" dirty="0"/>
            </a:br>
            <a:r>
              <a:rPr lang="sv-SE" sz="3600" dirty="0"/>
              <a:t>Vad syftar de till, vad övas och varför?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v-SE" dirty="0"/>
              <a:t>Exempel – du är instruktör i en grupp där du tycker deltagarna kör alldeles för fort för sin förmåga. </a:t>
            </a:r>
          </a:p>
          <a:p>
            <a:r>
              <a:rPr lang="sv-SE" dirty="0"/>
              <a:t>Du tänker – om vi kör med en hand så sjunker farten! </a:t>
            </a:r>
          </a:p>
          <a:p>
            <a:r>
              <a:rPr lang="sv-SE" dirty="0"/>
              <a:t>Så kan övningen absolut användas  -effekten blir att farten sjunker, men vad tränar deltagaren på egentligen? Och var det avsikten? Var det ”hens” riktiga behov? </a:t>
            </a:r>
          </a:p>
          <a:p>
            <a:r>
              <a:rPr lang="sv-SE" dirty="0"/>
              <a:t>Och – vilken av grundövningarna kopplar det mot?</a:t>
            </a:r>
          </a:p>
          <a:p>
            <a:r>
              <a:rPr lang="sv-SE" dirty="0"/>
              <a:t>Kunde du gjort på annat sätt? </a:t>
            </a:r>
          </a:p>
        </p:txBody>
      </p:sp>
    </p:spTree>
    <p:extLst>
      <p:ext uri="{BB962C8B-B14F-4D97-AF65-F5344CB8AC3E}">
        <p14:creationId xmlns:p14="http://schemas.microsoft.com/office/powerpoint/2010/main" val="421358263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Mer att fundera över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v-SE" dirty="0"/>
              <a:t>Du har en steg 3 grupp, och ska enligt pappret öva bredblick. </a:t>
            </a:r>
          </a:p>
          <a:p>
            <a:r>
              <a:rPr lang="sv-SE" dirty="0"/>
              <a:t>Efter första passet märker du att deltagarna är ganska spända och stressade. </a:t>
            </a:r>
          </a:p>
          <a:p>
            <a:r>
              <a:rPr lang="sv-SE" dirty="0"/>
              <a:t>Hur tänker du? </a:t>
            </a:r>
          </a:p>
          <a:p>
            <a:endParaRPr lang="sv-SE" dirty="0"/>
          </a:p>
          <a:p>
            <a:r>
              <a:rPr lang="sv-SE" dirty="0"/>
              <a:t>Hur kan man öva bredblick? Hur kan du som instruktör följa upp det? </a:t>
            </a:r>
          </a:p>
        </p:txBody>
      </p:sp>
    </p:spTree>
    <p:extLst>
      <p:ext uri="{BB962C8B-B14F-4D97-AF65-F5344CB8AC3E}">
        <p14:creationId xmlns:p14="http://schemas.microsoft.com/office/powerpoint/2010/main" val="381993619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Hemuppgift"/>
          <p:cNvSpPr txBox="1">
            <a:spLocks noGrp="1"/>
          </p:cNvSpPr>
          <p:nvPr>
            <p:ph type="ctrTitle"/>
          </p:nvPr>
        </p:nvSpPr>
        <p:spPr>
          <a:xfrm>
            <a:off x="725987" y="807014"/>
            <a:ext cx="11552826" cy="1167194"/>
          </a:xfrm>
          <a:prstGeom prst="rect">
            <a:avLst/>
          </a:prstGeom>
        </p:spPr>
        <p:txBody>
          <a:bodyPr/>
          <a:lstStyle>
            <a:lvl1pPr>
              <a:defRPr sz="5600" b="1"/>
            </a:lvl1pPr>
          </a:lstStyle>
          <a:p>
            <a:r>
              <a:rPr lang="sv-SE" dirty="0"/>
              <a:t>Att förbereda</a:t>
            </a:r>
            <a:endParaRPr dirty="0"/>
          </a:p>
        </p:txBody>
      </p:sp>
      <p:sp>
        <p:nvSpPr>
          <p:cNvPr id="245" name="Läs böckerna en gång till och reflektera över övningarna."/>
          <p:cNvSpPr txBox="1"/>
          <p:nvPr/>
        </p:nvSpPr>
        <p:spPr>
          <a:xfrm>
            <a:off x="2068584" y="2077015"/>
            <a:ext cx="10210229" cy="686957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8767" tIns="48767" rIns="48767" bIns="48767" anchor="ctr">
            <a:spAutoFit/>
          </a:bodyPr>
          <a:lstStyle>
            <a:lvl1pPr marL="0" marR="0" algn="l" defTabSz="584200">
              <a:defRPr sz="2200">
                <a:uFillTx/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lang="sv-SE" dirty="0"/>
              <a:t>Du ska förbereda en steg 1, 2 och 3 övning och vara beredd</a:t>
            </a:r>
          </a:p>
          <a:p>
            <a:r>
              <a:rPr lang="sv-SE" dirty="0"/>
              <a:t>att genomföra den på </a:t>
            </a:r>
            <a:r>
              <a:rPr lang="sv-SE" dirty="0" err="1"/>
              <a:t>exningsdagarna</a:t>
            </a:r>
            <a:r>
              <a:rPr lang="sv-SE" dirty="0"/>
              <a:t> under </a:t>
            </a:r>
            <a:r>
              <a:rPr lang="sv-SE" dirty="0" err="1"/>
              <a:t>kurvdelen</a:t>
            </a:r>
            <a:r>
              <a:rPr lang="sv-SE" dirty="0"/>
              <a:t>. Alla </a:t>
            </a:r>
          </a:p>
          <a:p>
            <a:r>
              <a:rPr lang="sv-SE" dirty="0"/>
              <a:t>kommer få genomföra någon del. </a:t>
            </a:r>
          </a:p>
          <a:p>
            <a:endParaRPr lang="sv-SE" dirty="0"/>
          </a:p>
          <a:p>
            <a:r>
              <a:rPr lang="sv-SE" dirty="0"/>
              <a:t>Som stöd har du dina gruppmedlemmar  -prata ihop er innan </a:t>
            </a:r>
            <a:r>
              <a:rPr lang="sv-SE" dirty="0" err="1"/>
              <a:t>exningen</a:t>
            </a:r>
            <a:r>
              <a:rPr lang="sv-SE" dirty="0"/>
              <a:t>.</a:t>
            </a:r>
          </a:p>
          <a:p>
            <a:r>
              <a:rPr lang="sv-SE" dirty="0"/>
              <a:t>Under genomförandet kommer du få ta hjälp av 1-2 av dina kamrater som exas. </a:t>
            </a:r>
          </a:p>
          <a:p>
            <a:r>
              <a:rPr lang="sv-SE" dirty="0"/>
              <a:t>Resten är deltagare i gruppen. Övningarna startas upp med genomgång, därefter</a:t>
            </a:r>
          </a:p>
          <a:p>
            <a:r>
              <a:rPr lang="sv-SE" dirty="0"/>
              <a:t> ett kort genomförande – där vi bryter när vi sett tillräckligt. Sen har vi dialog</a:t>
            </a:r>
          </a:p>
          <a:p>
            <a:r>
              <a:rPr lang="sv-SE" dirty="0"/>
              <a:t>och sen tar nästa genomförande vid.  </a:t>
            </a:r>
          </a:p>
          <a:p>
            <a:endParaRPr lang="sv-SE" dirty="0"/>
          </a:p>
          <a:p>
            <a:r>
              <a:rPr lang="sv-SE" dirty="0"/>
              <a:t>På detta sätt kommer ni alla få ”vara i elden”, samtidigt som ni kommer få flera</a:t>
            </a:r>
          </a:p>
          <a:p>
            <a:r>
              <a:rPr lang="sv-SE" dirty="0"/>
              <a:t>exempel på sätt att genomföra övningar på som vi kan diskutera på plats -och ni </a:t>
            </a:r>
          </a:p>
          <a:p>
            <a:r>
              <a:rPr lang="sv-SE" dirty="0"/>
              <a:t>ta med er erfarenhet hem. </a:t>
            </a:r>
          </a:p>
          <a:p>
            <a:endParaRPr lang="sv-SE" dirty="0"/>
          </a:p>
          <a:p>
            <a:r>
              <a:rPr lang="sv-SE" dirty="0"/>
              <a:t>Och vi </a:t>
            </a:r>
            <a:r>
              <a:rPr lang="sv-SE" dirty="0" err="1"/>
              <a:t>examinatörer</a:t>
            </a:r>
            <a:r>
              <a:rPr lang="sv-SE" dirty="0"/>
              <a:t> får se er alla under samma förutsättningar. </a:t>
            </a:r>
          </a:p>
          <a:p>
            <a:r>
              <a:rPr lang="sv-SE" dirty="0"/>
              <a:t>Som deltagare – körförmåga. </a:t>
            </a:r>
          </a:p>
          <a:p>
            <a:r>
              <a:rPr lang="sv-SE" dirty="0"/>
              <a:t>Som stödjande till den som genomför – samarbetsförmåga.</a:t>
            </a:r>
          </a:p>
          <a:p>
            <a:r>
              <a:rPr lang="sv-SE" dirty="0"/>
              <a:t>Som huvudinstruktör – planering och genomförande/ledarskap och pedagogik. </a:t>
            </a:r>
          </a:p>
          <a:p>
            <a:endParaRPr lang="sv-SE" dirty="0"/>
          </a:p>
          <a:p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9D006F-5817-BD4D-E536-51472027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574" y="837551"/>
            <a:ext cx="7851649" cy="1845950"/>
          </a:xfrm>
        </p:spPr>
        <p:txBody>
          <a:bodyPr>
            <a:normAutofit/>
          </a:bodyPr>
          <a:lstStyle/>
          <a:p>
            <a:r>
              <a:rPr lang="sv-SE" sz="6600" dirty="0"/>
              <a:t>Vad tittar vi på?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099667-9FEE-DA05-D207-6307AAEF05CB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 anchor="t">
            <a:normAutofit lnSpcReduction="10000"/>
          </a:bodyPr>
          <a:lstStyle/>
          <a:p>
            <a:r>
              <a:rPr lang="sv-SE" dirty="0"/>
              <a:t>Trafikkoppling </a:t>
            </a:r>
          </a:p>
          <a:p>
            <a:r>
              <a:rPr lang="sv-SE" dirty="0"/>
              <a:t>Körförmåga</a:t>
            </a:r>
          </a:p>
          <a:p>
            <a:r>
              <a:rPr lang="sv-SE" dirty="0"/>
              <a:t>Planeringsförmåga</a:t>
            </a:r>
          </a:p>
          <a:p>
            <a:r>
              <a:rPr lang="sv-SE" dirty="0"/>
              <a:t>Anpassnings och samarbetsförmåga</a:t>
            </a:r>
          </a:p>
          <a:p>
            <a:r>
              <a:rPr lang="sv-SE" dirty="0"/>
              <a:t>Pedagogisk förmåga</a:t>
            </a:r>
          </a:p>
          <a:p>
            <a:r>
              <a:rPr lang="sv-SE" dirty="0"/>
              <a:t>Attityd – vilja att lära sig. </a:t>
            </a:r>
          </a:p>
          <a:p>
            <a:endParaRPr lang="sv-SE" dirty="0"/>
          </a:p>
          <a:p>
            <a:r>
              <a:rPr lang="sv-SE" dirty="0"/>
              <a:t>OBS – ni är alla tillräckligt bra redan, er KUA har ju skickat hit er. Vi ska bara verifiera det. </a:t>
            </a:r>
          </a:p>
        </p:txBody>
      </p:sp>
    </p:spTree>
    <p:extLst>
      <p:ext uri="{BB962C8B-B14F-4D97-AF65-F5344CB8AC3E}">
        <p14:creationId xmlns:p14="http://schemas.microsoft.com/office/powerpoint/2010/main" val="358909215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52019" marR="52019" indent="0" algn="ctr" defTabSz="11704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52019" marR="52019" indent="0" algn="ctr" defTabSz="11704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52019" marR="52019" indent="0" algn="ctr" defTabSz="11704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52019" marR="52019" indent="0" algn="ctr" defTabSz="11704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618</Words>
  <Application>Microsoft Office PowerPoint</Application>
  <PresentationFormat>Anpassad</PresentationFormat>
  <Paragraphs>90</Paragraphs>
  <Slides>9</Slides>
  <Notes>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Gill Sans</vt:lpstr>
      <vt:lpstr>Helvetica</vt:lpstr>
      <vt:lpstr>Helvetica Light</vt:lpstr>
      <vt:lpstr>ITC Franklin Gothic Std Medium</vt:lpstr>
      <vt:lpstr>Lucida Grande</vt:lpstr>
      <vt:lpstr>White</vt:lpstr>
      <vt:lpstr>Examination Kurvdelen</vt:lpstr>
      <vt:lpstr>SMC:s kurvkurser</vt:lpstr>
      <vt:lpstr>Temat för examinationen är:  ”VARFÖR”</vt:lpstr>
      <vt:lpstr>Våra övningar</vt:lpstr>
      <vt:lpstr>Hur kör vi en MC?</vt:lpstr>
      <vt:lpstr>Hur kan övningarna användas? Vad syftar de till, vad övas och varför?</vt:lpstr>
      <vt:lpstr>Mer att fundera över</vt:lpstr>
      <vt:lpstr>Att förbereda</vt:lpstr>
      <vt:lpstr>Vad tittar vi på?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Kurvkurs</dc:title>
  <dc:creator>Alf Söderman</dc:creator>
  <cp:lastModifiedBy>Meltrockphoto MC</cp:lastModifiedBy>
  <cp:revision>8</cp:revision>
  <dcterms:modified xsi:type="dcterms:W3CDTF">2024-08-12T05:12:48Z</dcterms:modified>
</cp:coreProperties>
</file>