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0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2" r:id="rId4"/>
    <p:sldMasterId id="2147483698" r:id="rId5"/>
    <p:sldMasterId id="2147483710" r:id="rId6"/>
    <p:sldMasterId id="2147483739" r:id="rId7"/>
    <p:sldMasterId id="2147483743" r:id="rId8"/>
    <p:sldMasterId id="2147483747" r:id="rId9"/>
    <p:sldMasterId id="2147483753" r:id="rId10"/>
    <p:sldMasterId id="2147483759" r:id="rId11"/>
    <p:sldMasterId id="2147483763" r:id="rId12"/>
    <p:sldMasterId id="2147483768" r:id="rId13"/>
    <p:sldMasterId id="2147483789" r:id="rId14"/>
    <p:sldMasterId id="2147483791" r:id="rId15"/>
    <p:sldMasterId id="2147483797" r:id="rId16"/>
    <p:sldMasterId id="2147483802" r:id="rId17"/>
    <p:sldMasterId id="2147483809" r:id="rId18"/>
    <p:sldMasterId id="2147483813" r:id="rId19"/>
    <p:sldMasterId id="2147483817" r:id="rId20"/>
    <p:sldMasterId id="2147483829" r:id="rId21"/>
    <p:sldMasterId id="2147483833" r:id="rId22"/>
    <p:sldMasterId id="2147483837" r:id="rId23"/>
    <p:sldMasterId id="2147483841" r:id="rId24"/>
  </p:sldMasterIdLst>
  <p:notesMasterIdLst>
    <p:notesMasterId r:id="rId35"/>
  </p:notesMasterIdLst>
  <p:handoutMasterIdLst>
    <p:handoutMasterId r:id="rId36"/>
  </p:handoutMasterIdLst>
  <p:sldIdLst>
    <p:sldId id="1124" r:id="rId25"/>
    <p:sldId id="1133" r:id="rId26"/>
    <p:sldId id="1125" r:id="rId27"/>
    <p:sldId id="1126" r:id="rId28"/>
    <p:sldId id="1127" r:id="rId29"/>
    <p:sldId id="1128" r:id="rId30"/>
    <p:sldId id="1129" r:id="rId31"/>
    <p:sldId id="1130" r:id="rId32"/>
    <p:sldId id="1131" r:id="rId33"/>
    <p:sldId id="1132" r:id="rId34"/>
  </p:sldIdLst>
  <p:sldSz cx="12192000" cy="6858000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7" autoAdjust="0"/>
    <p:restoredTop sz="96395" autoAdjust="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4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400" b="0" dirty="0"/>
              <a:t>Miljoner fordonskilometer MC 1990-2019</a:t>
            </a:r>
          </a:p>
        </c:rich>
      </c:tx>
      <c:layout>
        <c:manualLayout>
          <c:xMode val="edge"/>
          <c:yMode val="edge"/>
          <c:x val="0.249817754262198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Fordonskm MC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Trafikarbete!$A$9:$A$38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Trafikarbete!$C$9:$C$38</c:f>
              <c:numCache>
                <c:formatCode>#,##0</c:formatCode>
                <c:ptCount val="30"/>
                <c:pt idx="0">
                  <c:v>299.97107809210996</c:v>
                </c:pt>
                <c:pt idx="1">
                  <c:v>308.90528286461</c:v>
                </c:pt>
                <c:pt idx="2">
                  <c:v>339.70397584784166</c:v>
                </c:pt>
                <c:pt idx="3">
                  <c:v>349.89290340045733</c:v>
                </c:pt>
                <c:pt idx="4">
                  <c:v>355.26564396413437</c:v>
                </c:pt>
                <c:pt idx="5">
                  <c:v>363.08258766305835</c:v>
                </c:pt>
                <c:pt idx="6">
                  <c:v>378.03139544632296</c:v>
                </c:pt>
                <c:pt idx="7">
                  <c:v>401.18438075646759</c:v>
                </c:pt>
                <c:pt idx="8">
                  <c:v>419.46638399164215</c:v>
                </c:pt>
                <c:pt idx="9">
                  <c:v>459.57973678923514</c:v>
                </c:pt>
                <c:pt idx="10">
                  <c:v>524.8004866769561</c:v>
                </c:pt>
                <c:pt idx="11">
                  <c:v>553.91519254872094</c:v>
                </c:pt>
                <c:pt idx="12">
                  <c:v>607.01656989033802</c:v>
                </c:pt>
                <c:pt idx="13">
                  <c:v>670.74972381466614</c:v>
                </c:pt>
                <c:pt idx="14">
                  <c:v>687.1363536405114</c:v>
                </c:pt>
                <c:pt idx="15">
                  <c:v>706.58464638549037</c:v>
                </c:pt>
                <c:pt idx="16">
                  <c:v>772.16790376300071</c:v>
                </c:pt>
                <c:pt idx="17">
                  <c:v>848.34555463372863</c:v>
                </c:pt>
                <c:pt idx="18">
                  <c:v>842.01849879045733</c:v>
                </c:pt>
                <c:pt idx="19">
                  <c:v>817.34843474495801</c:v>
                </c:pt>
                <c:pt idx="20">
                  <c:v>749.27454912295207</c:v>
                </c:pt>
                <c:pt idx="21">
                  <c:v>740.31532258470622</c:v>
                </c:pt>
                <c:pt idx="22">
                  <c:v>622.83984081152926</c:v>
                </c:pt>
                <c:pt idx="23">
                  <c:v>691.74701672978745</c:v>
                </c:pt>
                <c:pt idx="24">
                  <c:v>665.60399578210229</c:v>
                </c:pt>
                <c:pt idx="25">
                  <c:v>698.97020392183617</c:v>
                </c:pt>
                <c:pt idx="26">
                  <c:v>712.9490898242268</c:v>
                </c:pt>
                <c:pt idx="27">
                  <c:v>669.92949779636865</c:v>
                </c:pt>
                <c:pt idx="28">
                  <c:v>645.9298329131318</c:v>
                </c:pt>
                <c:pt idx="29">
                  <c:v>662.32543906398837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42-4FA8-9A5E-9F135DCB7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7908424"/>
        <c:axId val="1017908752"/>
      </c:lineChart>
      <c:lineChart>
        <c:grouping val="standard"/>
        <c:varyColors val="0"/>
        <c:ser>
          <c:idx val="1"/>
          <c:order val="1"/>
          <c:tx>
            <c:v>MC i trafik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Trafikarbete!$D$9:$D$38</c:f>
              <c:numCache>
                <c:formatCode>General</c:formatCode>
                <c:ptCount val="30"/>
                <c:pt idx="0">
                  <c:v>100475</c:v>
                </c:pt>
                <c:pt idx="1">
                  <c:v>102545</c:v>
                </c:pt>
                <c:pt idx="2">
                  <c:v>109450</c:v>
                </c:pt>
                <c:pt idx="3">
                  <c:v>113940</c:v>
                </c:pt>
                <c:pt idx="4">
                  <c:v>115196</c:v>
                </c:pt>
                <c:pt idx="5">
                  <c:v>117387</c:v>
                </c:pt>
                <c:pt idx="6">
                  <c:v>121950</c:v>
                </c:pt>
                <c:pt idx="7">
                  <c:v>130041</c:v>
                </c:pt>
                <c:pt idx="8">
                  <c:v>137466</c:v>
                </c:pt>
                <c:pt idx="9">
                  <c:v>149970</c:v>
                </c:pt>
                <c:pt idx="10">
                  <c:v>159000</c:v>
                </c:pt>
                <c:pt idx="11">
                  <c:v>182095</c:v>
                </c:pt>
                <c:pt idx="12">
                  <c:v>201522</c:v>
                </c:pt>
                <c:pt idx="13">
                  <c:v>217262</c:v>
                </c:pt>
                <c:pt idx="14">
                  <c:v>235182</c:v>
                </c:pt>
                <c:pt idx="15">
                  <c:v>250000</c:v>
                </c:pt>
                <c:pt idx="16">
                  <c:v>269000</c:v>
                </c:pt>
                <c:pt idx="17">
                  <c:v>286867</c:v>
                </c:pt>
                <c:pt idx="18">
                  <c:v>296782</c:v>
                </c:pt>
                <c:pt idx="19">
                  <c:v>302675</c:v>
                </c:pt>
                <c:pt idx="20">
                  <c:v>303793</c:v>
                </c:pt>
                <c:pt idx="21">
                  <c:v>305324</c:v>
                </c:pt>
                <c:pt idx="22">
                  <c:v>307209</c:v>
                </c:pt>
                <c:pt idx="23">
                  <c:v>309924</c:v>
                </c:pt>
                <c:pt idx="24">
                  <c:v>311811</c:v>
                </c:pt>
                <c:pt idx="25">
                  <c:v>313255</c:v>
                </c:pt>
                <c:pt idx="26" formatCode="#,##0">
                  <c:v>316796</c:v>
                </c:pt>
                <c:pt idx="27" formatCode="#,##0">
                  <c:v>320330</c:v>
                </c:pt>
                <c:pt idx="28" formatCode="#,##0">
                  <c:v>322994</c:v>
                </c:pt>
                <c:pt idx="29" formatCode="#,##0">
                  <c:v>323153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42-4FA8-9A5E-9F135DCB7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817456"/>
        <c:axId val="270816800"/>
      </c:lineChart>
      <c:catAx>
        <c:axId val="101790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17908752"/>
        <c:crosses val="autoZero"/>
        <c:auto val="1"/>
        <c:lblAlgn val="ctr"/>
        <c:lblOffset val="100"/>
        <c:noMultiLvlLbl val="0"/>
      </c:catAx>
      <c:valAx>
        <c:axId val="101790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17908424"/>
        <c:crosses val="autoZero"/>
        <c:crossBetween val="between"/>
      </c:valAx>
      <c:valAx>
        <c:axId val="270816800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70817456"/>
        <c:crosses val="max"/>
        <c:crossBetween val="between"/>
      </c:valAx>
      <c:catAx>
        <c:axId val="270817456"/>
        <c:scaling>
          <c:orientation val="minMax"/>
        </c:scaling>
        <c:delete val="1"/>
        <c:axPos val="b"/>
        <c:majorTickMark val="out"/>
        <c:minorTickMark val="none"/>
        <c:tickLblPos val="nextTo"/>
        <c:crossAx val="270816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34C605B-2B84-4093-8E1D-5D352EE72002}" type="datetimeFigureOut">
              <a:rPr lang="sv-SE"/>
              <a:pPr/>
              <a:t>2021-01-22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0B35322-7985-495D-865D-2E2F04C8A99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682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pPr>
              <a:defRPr/>
            </a:pPr>
            <a:fld id="{9D73E3C9-E8A4-4E6B-890C-294CC7A01FE6}" type="datetimeFigureOut">
              <a:rPr lang="sv-SE"/>
              <a:pPr>
                <a:defRPr/>
              </a:pPr>
              <a:t>2021-01-22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CB095564-7B49-4BA7-BC55-D491C1A26A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030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0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2021-01-22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2021-01-22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2021-01-22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2021-01-22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2021-01-22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97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14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32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10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5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32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380960" y="357167"/>
            <a:ext cx="3429024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1015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2464" y="1467016"/>
            <a:ext cx="10176000" cy="4248000"/>
          </a:xfrm>
          <a:prstGeom prst="rect">
            <a:avLst/>
          </a:prstGeom>
        </p:spPr>
        <p:txBody>
          <a:bodyPr/>
          <a:lstStyle>
            <a:lvl1pPr marL="273600" marR="0" indent="-273600" algn="l" defTabSz="914400" rtl="0" eaLnBrk="0" fontAlgn="base" latinLnBrk="0" hangingPunct="0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>
                <a:tab pos="266700" algn="l"/>
              </a:tabLst>
              <a:defRPr sz="1800"/>
            </a:lvl1pPr>
            <a:lvl2pPr>
              <a:spcBef>
                <a:spcPts val="24"/>
              </a:spcBef>
              <a:defRPr sz="1600"/>
            </a:lvl2pPr>
            <a:lvl3pPr>
              <a:spcBef>
                <a:spcPts val="24"/>
              </a:spcBef>
              <a:defRPr sz="1600"/>
            </a:lvl3pPr>
            <a:lvl4pPr>
              <a:spcBef>
                <a:spcPts val="24"/>
              </a:spcBef>
              <a:defRPr sz="1600"/>
            </a:lvl4pPr>
            <a:lvl5pPr>
              <a:spcBef>
                <a:spcPts val="24"/>
              </a:spcBef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952464" y="428604"/>
            <a:ext cx="103632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19096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74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8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23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24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8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3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832241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49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2464" y="428604"/>
            <a:ext cx="103632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2464" y="1571612"/>
            <a:ext cx="10176000" cy="4248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None/>
              <a:defRPr sz="1800" baseline="0"/>
            </a:lvl1pPr>
            <a:lvl2pPr>
              <a:spcBef>
                <a:spcPts val="24"/>
              </a:spcBef>
              <a:defRPr sz="1600"/>
            </a:lvl2pPr>
            <a:lvl3pPr>
              <a:spcBef>
                <a:spcPts val="24"/>
              </a:spcBef>
              <a:defRPr sz="1600"/>
            </a:lvl3pPr>
            <a:lvl4pPr>
              <a:spcBef>
                <a:spcPts val="24"/>
              </a:spcBef>
              <a:defRPr sz="1600"/>
            </a:lvl4pPr>
            <a:lvl5pPr>
              <a:spcBef>
                <a:spcPts val="24"/>
              </a:spcBef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24951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2464" y="1467016"/>
            <a:ext cx="10176000" cy="4248000"/>
          </a:xfrm>
        </p:spPr>
        <p:txBody>
          <a:bodyPr/>
          <a:lstStyle>
            <a:lvl1pPr marL="273600" marR="0" indent="-273600" algn="l" defTabSz="914400" rtl="0" eaLnBrk="0" fontAlgn="base" latinLnBrk="0" hangingPunct="0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>
                <a:tab pos="266700" algn="l"/>
              </a:tabLst>
              <a:defRPr sz="1800"/>
            </a:lvl1pPr>
            <a:lvl2pPr>
              <a:spcBef>
                <a:spcPts val="24"/>
              </a:spcBef>
              <a:defRPr sz="1600"/>
            </a:lvl2pPr>
            <a:lvl3pPr>
              <a:spcBef>
                <a:spcPts val="24"/>
              </a:spcBef>
              <a:defRPr sz="1600"/>
            </a:lvl3pPr>
            <a:lvl4pPr>
              <a:spcBef>
                <a:spcPts val="24"/>
              </a:spcBef>
              <a:defRPr sz="1600"/>
            </a:lvl4pPr>
            <a:lvl5pPr>
              <a:spcBef>
                <a:spcPts val="24"/>
              </a:spcBef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952464" y="428604"/>
            <a:ext cx="103632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42786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952464" y="428604"/>
            <a:ext cx="103632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555930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968285" y="1428736"/>
            <a:ext cx="10176000" cy="4248000"/>
          </a:xfrm>
        </p:spPr>
        <p:txBody>
          <a:bodyPr/>
          <a:lstStyle>
            <a:lvl1pPr marL="355600" indent="-355600">
              <a:tabLst>
                <a:tab pos="355600" algn="l"/>
              </a:tabLst>
              <a:defRPr/>
            </a:lvl1pPr>
            <a:lvl2pPr>
              <a:tabLst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952464" y="428604"/>
            <a:ext cx="103632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91715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637393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12515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83065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39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2021-01-22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118000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4037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731578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2852740"/>
            <a:ext cx="5392616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89784" y="2852740"/>
            <a:ext cx="5392616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>
          <a:xfrm>
            <a:off x="11433909" y="825500"/>
            <a:ext cx="322385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841A8B-38EE-475A-A201-69D681D8C609}" type="slidenum">
              <a:rPr lang="sv-SE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1"/>
          </p:nvPr>
        </p:nvSpPr>
        <p:spPr>
          <a:xfrm>
            <a:off x="10605477" y="560388"/>
            <a:ext cx="1150816" cy="2079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E784E-598A-4331-91A0-63560E1F8717}" type="datetime1">
              <a:rPr lang="sv-SE">
                <a:solidFill>
                  <a:prstClr val="black"/>
                </a:solidFill>
              </a:rPr>
              <a:pPr/>
              <a:t>2021-01-22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>
          <a:xfrm>
            <a:off x="7528171" y="703263"/>
            <a:ext cx="4226168" cy="2079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Swedish Road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850506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noProof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479904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  <a:p>
            <a:pPr lvl="2"/>
            <a:r>
              <a:rPr lang="en-GB" noProof="0"/>
              <a:t>Nivå tre</a:t>
            </a:r>
          </a:p>
          <a:p>
            <a:pPr lvl="3"/>
            <a:r>
              <a:rPr lang="en-GB" noProof="0"/>
              <a:t>Nivå fyra</a:t>
            </a:r>
          </a:p>
          <a:p>
            <a:pPr lvl="4"/>
            <a:r>
              <a:rPr lang="en-GB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680128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06233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39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392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3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2021-01-22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41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79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30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61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191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8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122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48" name="Rectangle 212"/>
          <p:cNvSpPr>
            <a:spLocks noGrp="1" noChangeArrowheads="1"/>
          </p:cNvSpPr>
          <p:nvPr>
            <p:ph type="ctrTitle"/>
          </p:nvPr>
        </p:nvSpPr>
        <p:spPr>
          <a:xfrm>
            <a:off x="910168" y="3159126"/>
            <a:ext cx="6913033" cy="14700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219349" name="Rectangle 213"/>
          <p:cNvSpPr>
            <a:spLocks noGrp="1" noChangeArrowheads="1"/>
          </p:cNvSpPr>
          <p:nvPr>
            <p:ph type="subTitle" idx="1"/>
          </p:nvPr>
        </p:nvSpPr>
        <p:spPr>
          <a:xfrm>
            <a:off x="910168" y="4633914"/>
            <a:ext cx="6913033" cy="1235075"/>
          </a:xfrm>
        </p:spPr>
        <p:txBody>
          <a:bodyPr/>
          <a:lstStyle>
            <a:lvl1pPr>
              <a:defRPr sz="2000">
                <a:solidFill>
                  <a:srgbClr val="EB0000"/>
                </a:solidFill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2051" name="Picture 3" descr="K:\Grafisk profil\Loggor\vti_logo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67" y="1536406"/>
            <a:ext cx="2889184" cy="14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Freeform 169"/>
          <p:cNvSpPr>
            <a:spLocks/>
          </p:cNvSpPr>
          <p:nvPr userDrawn="1"/>
        </p:nvSpPr>
        <p:spPr bwMode="auto">
          <a:xfrm>
            <a:off x="7770285" y="46039"/>
            <a:ext cx="4417484" cy="6780213"/>
          </a:xfrm>
          <a:custGeom>
            <a:avLst/>
            <a:gdLst>
              <a:gd name="T0" fmla="*/ 971 w 1030"/>
              <a:gd name="T1" fmla="*/ 0 h 2107"/>
              <a:gd name="T2" fmla="*/ 262 w 1030"/>
              <a:gd name="T3" fmla="*/ 0 h 2107"/>
              <a:gd name="T4" fmla="*/ 178 w 1030"/>
              <a:gd name="T5" fmla="*/ 2107 h 2107"/>
              <a:gd name="T6" fmla="*/ 971 w 1030"/>
              <a:gd name="T7" fmla="*/ 2107 h 2107"/>
              <a:gd name="T8" fmla="*/ 1030 w 1030"/>
              <a:gd name="T9" fmla="*/ 2048 h 2107"/>
              <a:gd name="T10" fmla="*/ 1030 w 1030"/>
              <a:gd name="T11" fmla="*/ 60 h 2107"/>
              <a:gd name="T12" fmla="*/ 971 w 1030"/>
              <a:gd name="T13" fmla="*/ 0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0" h="2107">
                <a:moveTo>
                  <a:pt x="971" y="0"/>
                </a:moveTo>
                <a:cubicBezTo>
                  <a:pt x="262" y="0"/>
                  <a:pt x="262" y="0"/>
                  <a:pt x="262" y="0"/>
                </a:cubicBezTo>
                <a:cubicBezTo>
                  <a:pt x="114" y="690"/>
                  <a:pt x="0" y="1339"/>
                  <a:pt x="178" y="2107"/>
                </a:cubicBezTo>
                <a:cubicBezTo>
                  <a:pt x="971" y="2107"/>
                  <a:pt x="971" y="2107"/>
                  <a:pt x="971" y="2107"/>
                </a:cubicBezTo>
                <a:cubicBezTo>
                  <a:pt x="1004" y="2107"/>
                  <a:pt x="1030" y="2080"/>
                  <a:pt x="1030" y="2048"/>
                </a:cubicBezTo>
                <a:cubicBezTo>
                  <a:pt x="1030" y="60"/>
                  <a:pt x="1030" y="60"/>
                  <a:pt x="1030" y="60"/>
                </a:cubicBezTo>
                <a:cubicBezTo>
                  <a:pt x="1030" y="27"/>
                  <a:pt x="1004" y="0"/>
                  <a:pt x="971" y="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sv-SE">
              <a:solidFill>
                <a:srgbClr val="4D4D4D"/>
              </a:solidFill>
            </a:endParaRPr>
          </a:p>
        </p:txBody>
      </p:sp>
      <p:pic>
        <p:nvPicPr>
          <p:cNvPr id="52" name="Picture 171" descr="linjer_vi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935" y="0"/>
            <a:ext cx="2205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20" y="6536582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2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3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3" y="6536582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16" name="Picture 53" descr="bac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4283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78958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718" y="1376772"/>
            <a:ext cx="8845549" cy="42777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20" y="6536582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2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3" y="6536582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324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393913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43894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20" y="6536582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2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3" y="6536582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1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2021-01-22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11718" y="1297782"/>
            <a:ext cx="4320116" cy="4435475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35034" y="1297782"/>
            <a:ext cx="4322233" cy="4435475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78958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9620" y="6536582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2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3" y="6536582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22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27952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191928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27952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191928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78958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9620" y="6536582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03285" y="6536582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3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154503" y="6536582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106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78958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20" y="6536582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2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3" y="6536582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8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20" y="6536582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2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3" y="6536582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152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110427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1104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226633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9620" y="6536582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2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3" y="6536582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04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529776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110993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86449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9620" y="6536582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2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3" y="6536582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989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78958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20" y="6536582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2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3" y="6536582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068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1052736"/>
            <a:ext cx="2743200" cy="53579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1052737"/>
            <a:ext cx="8026400" cy="535789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20" y="6536582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2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3" y="6536582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940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408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1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2021-01-22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007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49485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97665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97544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0723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999049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34413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45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1800" spc="0" baseline="0"/>
            </a:lvl1pPr>
            <a:lvl2pPr marL="431325" indent="-257175">
              <a:buFont typeface="+mj-lt"/>
              <a:buAutoNum type="arabicPeriod"/>
              <a:defRPr/>
            </a:lvl2pPr>
            <a:lvl3pPr marL="604125" indent="-257175">
              <a:buFont typeface="+mj-lt"/>
              <a:buAutoNum type="arabicPeriod"/>
              <a:defRPr/>
            </a:lvl3pPr>
            <a:lvl4pPr marL="776925" indent="-257175">
              <a:buFont typeface="+mj-lt"/>
              <a:buAutoNum type="arabicPeriod"/>
              <a:defRPr/>
            </a:lvl4pPr>
            <a:lvl5pPr marL="922725" indent="-257175">
              <a:buFont typeface="+mj-lt"/>
              <a:buAutoNum type="arabicPeriod"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75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75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Plats för EU-logotyp</a:t>
            </a:r>
          </a:p>
        </p:txBody>
      </p:sp>
    </p:spTree>
    <p:extLst>
      <p:ext uri="{BB962C8B-B14F-4D97-AF65-F5344CB8AC3E}">
        <p14:creationId xmlns:p14="http://schemas.microsoft.com/office/powerpoint/2010/main" val="2358709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2"/>
            <a:ext cx="1767115" cy="365125"/>
          </a:xfrm>
        </p:spPr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2"/>
            <a:ext cx="3570515" cy="365125"/>
          </a:xfrm>
        </p:spPr>
        <p:txBody>
          <a:bodyPr/>
          <a:lstStyle>
            <a:lvl1pPr>
              <a:defRPr sz="75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2"/>
            <a:ext cx="784800" cy="365125"/>
          </a:xfrm>
        </p:spPr>
        <p:txBody>
          <a:bodyPr/>
          <a:lstStyle>
            <a:lvl1pPr>
              <a:defRPr sz="75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270000" indent="-270000" defTabSz="270000">
              <a:lnSpc>
                <a:spcPct val="100000"/>
              </a:lnSpc>
              <a:buFont typeface="Arial" panose="020B0604020202020204" pitchFamily="34" charset="0"/>
              <a:buChar char="•"/>
              <a:defRPr sz="1500" spc="0"/>
            </a:lvl1pPr>
            <a:lvl2pPr marL="540000" marR="0" indent="-270000" algn="l" defTabSz="2700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27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defTabSz="2430000">
              <a:buFont typeface="Arial" panose="020B0604020202020204" pitchFamily="34" charset="0"/>
              <a:buChar char="‒"/>
              <a:tabLst>
                <a:tab pos="270000" algn="l"/>
                <a:tab pos="540000" algn="l"/>
                <a:tab pos="810000" algn="l"/>
                <a:tab pos="1080000" algn="l"/>
                <a:tab pos="1350000" algn="l"/>
                <a:tab pos="1620000" algn="l"/>
                <a:tab pos="1890000" algn="l"/>
                <a:tab pos="2160000" algn="l"/>
                <a:tab pos="243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43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8840402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75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75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270000" indent="-270000" defTabSz="270000">
              <a:lnSpc>
                <a:spcPct val="100000"/>
              </a:lnSpc>
              <a:buFont typeface="Arial" panose="020B0604020202020204" pitchFamily="34" charset="0"/>
              <a:buChar char="•"/>
              <a:defRPr sz="1500" spc="0"/>
            </a:lvl1pPr>
            <a:lvl2pPr marL="540000" marR="0" indent="-270000" algn="l" defTabSz="2700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27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defTabSz="2430000">
              <a:buFont typeface="Arial" panose="020B0604020202020204" pitchFamily="34" charset="0"/>
              <a:buChar char="‒"/>
              <a:tabLst>
                <a:tab pos="270000" algn="l"/>
                <a:tab pos="540000" algn="l"/>
                <a:tab pos="810000" algn="l"/>
                <a:tab pos="1080000" algn="l"/>
                <a:tab pos="1350000" algn="l"/>
                <a:tab pos="1620000" algn="l"/>
                <a:tab pos="1890000" algn="l"/>
                <a:tab pos="2160000" algn="l"/>
                <a:tab pos="243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43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39075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2021-01-22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75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75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65408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3000" baseline="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spc="0"/>
            </a:lvl1pPr>
            <a:lvl2pPr marL="174150" indent="0">
              <a:buNone/>
              <a:defRPr/>
            </a:lvl2pPr>
            <a:lvl3pPr marL="346950" indent="0">
              <a:buNone/>
              <a:defRPr/>
            </a:lvl3pPr>
            <a:lvl4pPr marL="519750" indent="0">
              <a:buNone/>
              <a:defRPr/>
            </a:lvl4pPr>
            <a:lvl5pPr marL="665550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75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75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094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E5D1B-78EE-4A4F-84CC-3383D8839A19}" type="datetimeFigureOut">
              <a:rPr lang="sv-SE" smtClean="0"/>
              <a:pPr/>
              <a:t>2021-01-22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F47E6C6-58A7-4C1F-93C6-D52F9770B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4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8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5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.pn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.pn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3.png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6.png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TRAFIKVERKET_sidfot_till_ppt-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175375"/>
            <a:ext cx="12189884" cy="704850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711325"/>
            <a:ext cx="109728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90500" y="63579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9B58A0E5-722E-41D5-A51C-0E45DDDD110B}" type="slidenum">
              <a:rPr lang="sv-SE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66751" y="6357938"/>
            <a:ext cx="1333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>
                <a:solidFill>
                  <a:schemeClr val="bg1"/>
                </a:solidFill>
              </a:rPr>
              <a:pPr>
                <a:defRPr/>
              </a:pPr>
              <a:t>2021-01-22</a:t>
            </a:fld>
            <a:endParaRPr lang="sv-SE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TRAFIKVERKET_sidfot_till_ppt-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175375"/>
            <a:ext cx="12189884" cy="704850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711325"/>
            <a:ext cx="109728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90500" y="63579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9B58A0E5-722E-41D5-A51C-0E45DDDD110B}" type="slidenum">
              <a:rPr lang="sv-SE" sz="80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66751" y="6357938"/>
            <a:ext cx="1333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>
                <a:solidFill>
                  <a:prstClr val="white"/>
                </a:solidFill>
              </a:rPr>
              <a:pPr>
                <a:defRPr/>
              </a:pPr>
              <a:t>2021-01-22</a:t>
            </a:fld>
            <a:endParaRPr lang="sv-SE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7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36" descr="TRAFIKVERKET_LOGO_till_ppt-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829050"/>
            <a:ext cx="7389284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9" name="Picture 35" descr="TRAFIKVERKET_element_till_ppt-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2519" b="10538"/>
          <a:stretch>
            <a:fillRect/>
          </a:stretch>
        </p:blipFill>
        <p:spPr bwMode="auto">
          <a:xfrm>
            <a:off x="190501" y="152400"/>
            <a:ext cx="3807884" cy="6573838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t="423" b="2805"/>
          <a:stretch>
            <a:fillRect/>
          </a:stretch>
        </p:blipFill>
        <p:spPr bwMode="auto">
          <a:xfrm>
            <a:off x="190501" y="144463"/>
            <a:ext cx="3805767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381000" y="357189"/>
            <a:ext cx="342900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ange rubrik</a:t>
            </a:r>
          </a:p>
        </p:txBody>
      </p:sp>
    </p:spTree>
    <p:extLst>
      <p:ext uri="{BB962C8B-B14F-4D97-AF65-F5344CB8AC3E}">
        <p14:creationId xmlns:p14="http://schemas.microsoft.com/office/powerpoint/2010/main" val="67470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TRAFIKVERKET_sidfot_till_ppt-m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75375"/>
            <a:ext cx="12189884" cy="704850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711325"/>
            <a:ext cx="109728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90500" y="63579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9B58A0E5-722E-41D5-A51C-0E45DDDD110B}" type="slidenum">
              <a:rPr lang="sv-SE" sz="80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66751" y="6357938"/>
            <a:ext cx="1333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>
                <a:solidFill>
                  <a:prstClr val="white"/>
                </a:solidFill>
              </a:rPr>
              <a:pPr>
                <a:defRPr/>
              </a:pPr>
              <a:t>2021-01-22</a:t>
            </a:fld>
            <a:endParaRPr lang="sv-SE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0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711325"/>
            <a:ext cx="109728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Klicka här för att ändra format på bakgrundstexten</a:t>
            </a:r>
          </a:p>
          <a:p>
            <a:pPr lvl="1"/>
            <a:r>
              <a:rPr lang="en-GB"/>
              <a:t>Nivå två</a:t>
            </a:r>
          </a:p>
          <a:p>
            <a:pPr lvl="2"/>
            <a:r>
              <a:rPr lang="en-GB"/>
              <a:t>Nivå tre</a:t>
            </a:r>
          </a:p>
          <a:p>
            <a:pPr lvl="3"/>
            <a:r>
              <a:rPr lang="en-GB"/>
              <a:t>Nivå fyra</a:t>
            </a:r>
          </a:p>
          <a:p>
            <a:pPr lvl="4"/>
            <a:r>
              <a:rPr lang="en-GB"/>
              <a:t>Nivå fem</a:t>
            </a:r>
          </a:p>
        </p:txBody>
      </p:sp>
      <p:pic>
        <p:nvPicPr>
          <p:cNvPr id="205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" r="2063"/>
          <a:stretch>
            <a:fillRect/>
          </a:stretch>
        </p:blipFill>
        <p:spPr bwMode="auto">
          <a:xfrm>
            <a:off x="0" y="6180138"/>
            <a:ext cx="12192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98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bottenstrip_rod_toning ljustillmor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69025"/>
            <a:ext cx="121920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711325"/>
            <a:ext cx="109728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85234" y="6448425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4115F4BF-FAAE-42BC-9692-E8ABFE4587CC}" type="slidenum">
              <a:rPr lang="sv-SE" sz="80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740833" y="6448425"/>
            <a:ext cx="1001184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>
                <a:solidFill>
                  <a:prstClr val="white"/>
                </a:solidFill>
              </a:rPr>
              <a:pPr>
                <a:defRPr/>
              </a:pPr>
              <a:t>2021-01-22</a:t>
            </a:fld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9233" y="6423026"/>
            <a:ext cx="3860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0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2547"/>
          <a:stretch>
            <a:fillRect/>
          </a:stretch>
        </p:blipFill>
        <p:spPr bwMode="auto">
          <a:xfrm>
            <a:off x="0" y="6169025"/>
            <a:ext cx="12192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711325"/>
            <a:ext cx="109728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85234" y="6448425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A207A1-F921-4D1C-B45C-5387C40D5887}" type="slidenum">
              <a:rPr lang="sv-SE" sz="800">
                <a:solidFill>
                  <a:prstClr val="white"/>
                </a:solidFill>
              </a:rPr>
              <a:pPr eaLnBrk="1" hangingPunct="1"/>
              <a:t>‹#›</a:t>
            </a:fld>
            <a:endParaRPr lang="sv-SE" sz="800">
              <a:solidFill>
                <a:prstClr val="white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9233" y="6423026"/>
            <a:ext cx="3860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5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2547"/>
          <a:stretch>
            <a:fillRect/>
          </a:stretch>
        </p:blipFill>
        <p:spPr bwMode="auto">
          <a:xfrm>
            <a:off x="0" y="6169025"/>
            <a:ext cx="12192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711325"/>
            <a:ext cx="109728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85234" y="6448425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A207A1-F921-4D1C-B45C-5387C40D5887}" type="slidenum">
              <a:rPr lang="sv-SE" sz="800">
                <a:solidFill>
                  <a:prstClr val="white"/>
                </a:solidFill>
              </a:rPr>
              <a:pPr eaLnBrk="1" hangingPunct="1"/>
              <a:t>‹#›</a:t>
            </a:fld>
            <a:endParaRPr lang="sv-SE" sz="800">
              <a:solidFill>
                <a:prstClr val="white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9233" y="6423026"/>
            <a:ext cx="3860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2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" y="6408000"/>
            <a:ext cx="12144672" cy="450000"/>
          </a:xfrm>
          <a:prstGeom prst="rect">
            <a:avLst/>
          </a:prstGeom>
          <a:solidFill>
            <a:srgbClr val="EB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h="10795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v-SE">
              <a:solidFill>
                <a:srgbClr val="4D4D4D"/>
              </a:solidFill>
            </a:endParaRPr>
          </a:p>
        </p:txBody>
      </p:sp>
      <p:sp>
        <p:nvSpPr>
          <p:cNvPr id="2181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1521" y="1556792"/>
            <a:ext cx="10745257" cy="430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1812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719403" y="227930"/>
            <a:ext cx="10747375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20" y="6536582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2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3" y="6536582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3" name="Rektangel 2"/>
          <p:cNvSpPr/>
          <p:nvPr/>
        </p:nvSpPr>
        <p:spPr bwMode="auto">
          <a:xfrm>
            <a:off x="9552385" y="6373454"/>
            <a:ext cx="1914393" cy="511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rgbClr val="4D4D4D"/>
              </a:solidFill>
            </a:endParaRPr>
          </a:p>
        </p:txBody>
      </p:sp>
      <p:grpSp>
        <p:nvGrpSpPr>
          <p:cNvPr id="22" name="Group 6"/>
          <p:cNvGrpSpPr>
            <a:grpSpLocks noChangeAspect="1"/>
          </p:cNvGrpSpPr>
          <p:nvPr/>
        </p:nvGrpSpPr>
        <p:grpSpPr bwMode="auto">
          <a:xfrm>
            <a:off x="10190950" y="6399368"/>
            <a:ext cx="637261" cy="342000"/>
            <a:chOff x="1536" y="-903"/>
            <a:chExt cx="876" cy="589"/>
          </a:xfrm>
        </p:grpSpPr>
        <p:sp>
          <p:nvSpPr>
            <p:cNvPr id="23" name="Freeform 7"/>
            <p:cNvSpPr>
              <a:spLocks/>
            </p:cNvSpPr>
            <p:nvPr/>
          </p:nvSpPr>
          <p:spPr bwMode="black">
            <a:xfrm>
              <a:off x="1536" y="-753"/>
              <a:ext cx="435" cy="439"/>
            </a:xfrm>
            <a:custGeom>
              <a:avLst/>
              <a:gdLst>
                <a:gd name="T0" fmla="*/ 838 w 870"/>
                <a:gd name="T1" fmla="*/ 0 h 879"/>
                <a:gd name="T2" fmla="*/ 656 w 870"/>
                <a:gd name="T3" fmla="*/ 0 h 879"/>
                <a:gd name="T4" fmla="*/ 654 w 870"/>
                <a:gd name="T5" fmla="*/ 4 h 879"/>
                <a:gd name="T6" fmla="*/ 649 w 870"/>
                <a:gd name="T7" fmla="*/ 17 h 879"/>
                <a:gd name="T8" fmla="*/ 642 w 870"/>
                <a:gd name="T9" fmla="*/ 38 h 879"/>
                <a:gd name="T10" fmla="*/ 632 w 870"/>
                <a:gd name="T11" fmla="*/ 65 h 879"/>
                <a:gd name="T12" fmla="*/ 620 w 870"/>
                <a:gd name="T13" fmla="*/ 97 h 879"/>
                <a:gd name="T14" fmla="*/ 605 w 870"/>
                <a:gd name="T15" fmla="*/ 132 h 879"/>
                <a:gd name="T16" fmla="*/ 592 w 870"/>
                <a:gd name="T17" fmla="*/ 172 h 879"/>
                <a:gd name="T18" fmla="*/ 575 w 870"/>
                <a:gd name="T19" fmla="*/ 216 h 879"/>
                <a:gd name="T20" fmla="*/ 558 w 870"/>
                <a:gd name="T21" fmla="*/ 260 h 879"/>
                <a:gd name="T22" fmla="*/ 541 w 870"/>
                <a:gd name="T23" fmla="*/ 306 h 879"/>
                <a:gd name="T24" fmla="*/ 524 w 870"/>
                <a:gd name="T25" fmla="*/ 351 h 879"/>
                <a:gd name="T26" fmla="*/ 507 w 870"/>
                <a:gd name="T27" fmla="*/ 397 h 879"/>
                <a:gd name="T28" fmla="*/ 492 w 870"/>
                <a:gd name="T29" fmla="*/ 439 h 879"/>
                <a:gd name="T30" fmla="*/ 477 w 870"/>
                <a:gd name="T31" fmla="*/ 478 h 879"/>
                <a:gd name="T32" fmla="*/ 464 w 870"/>
                <a:gd name="T33" fmla="*/ 515 h 879"/>
                <a:gd name="T34" fmla="*/ 452 w 870"/>
                <a:gd name="T35" fmla="*/ 545 h 879"/>
                <a:gd name="T36" fmla="*/ 442 w 870"/>
                <a:gd name="T37" fmla="*/ 570 h 879"/>
                <a:gd name="T38" fmla="*/ 435 w 870"/>
                <a:gd name="T39" fmla="*/ 589 h 879"/>
                <a:gd name="T40" fmla="*/ 428 w 870"/>
                <a:gd name="T41" fmla="*/ 570 h 879"/>
                <a:gd name="T42" fmla="*/ 418 w 870"/>
                <a:gd name="T43" fmla="*/ 545 h 879"/>
                <a:gd name="T44" fmla="*/ 408 w 870"/>
                <a:gd name="T45" fmla="*/ 515 h 879"/>
                <a:gd name="T46" fmla="*/ 394 w 870"/>
                <a:gd name="T47" fmla="*/ 478 h 879"/>
                <a:gd name="T48" fmla="*/ 379 w 870"/>
                <a:gd name="T49" fmla="*/ 439 h 879"/>
                <a:gd name="T50" fmla="*/ 362 w 870"/>
                <a:gd name="T51" fmla="*/ 397 h 879"/>
                <a:gd name="T52" fmla="*/ 346 w 870"/>
                <a:gd name="T53" fmla="*/ 351 h 879"/>
                <a:gd name="T54" fmla="*/ 329 w 870"/>
                <a:gd name="T55" fmla="*/ 306 h 879"/>
                <a:gd name="T56" fmla="*/ 312 w 870"/>
                <a:gd name="T57" fmla="*/ 260 h 879"/>
                <a:gd name="T58" fmla="*/ 295 w 870"/>
                <a:gd name="T59" fmla="*/ 216 h 879"/>
                <a:gd name="T60" fmla="*/ 278 w 870"/>
                <a:gd name="T61" fmla="*/ 172 h 879"/>
                <a:gd name="T62" fmla="*/ 263 w 870"/>
                <a:gd name="T63" fmla="*/ 132 h 879"/>
                <a:gd name="T64" fmla="*/ 249 w 870"/>
                <a:gd name="T65" fmla="*/ 97 h 879"/>
                <a:gd name="T66" fmla="*/ 238 w 870"/>
                <a:gd name="T67" fmla="*/ 65 h 879"/>
                <a:gd name="T68" fmla="*/ 228 w 870"/>
                <a:gd name="T69" fmla="*/ 38 h 879"/>
                <a:gd name="T70" fmla="*/ 221 w 870"/>
                <a:gd name="T71" fmla="*/ 17 h 879"/>
                <a:gd name="T72" fmla="*/ 216 w 870"/>
                <a:gd name="T73" fmla="*/ 4 h 879"/>
                <a:gd name="T74" fmla="*/ 214 w 870"/>
                <a:gd name="T75" fmla="*/ 0 h 879"/>
                <a:gd name="T76" fmla="*/ 0 w 870"/>
                <a:gd name="T77" fmla="*/ 0 h 879"/>
                <a:gd name="T78" fmla="*/ 295 w 870"/>
                <a:gd name="T79" fmla="*/ 779 h 879"/>
                <a:gd name="T80" fmla="*/ 312 w 870"/>
                <a:gd name="T81" fmla="*/ 815 h 879"/>
                <a:gd name="T82" fmla="*/ 330 w 870"/>
                <a:gd name="T83" fmla="*/ 842 h 879"/>
                <a:gd name="T84" fmla="*/ 352 w 870"/>
                <a:gd name="T85" fmla="*/ 860 h 879"/>
                <a:gd name="T86" fmla="*/ 378 w 870"/>
                <a:gd name="T87" fmla="*/ 870 h 879"/>
                <a:gd name="T88" fmla="*/ 405 w 870"/>
                <a:gd name="T89" fmla="*/ 877 h 879"/>
                <a:gd name="T90" fmla="*/ 433 w 870"/>
                <a:gd name="T91" fmla="*/ 879 h 879"/>
                <a:gd name="T92" fmla="*/ 464 w 870"/>
                <a:gd name="T93" fmla="*/ 877 h 879"/>
                <a:gd name="T94" fmla="*/ 491 w 870"/>
                <a:gd name="T95" fmla="*/ 870 h 879"/>
                <a:gd name="T96" fmla="*/ 516 w 870"/>
                <a:gd name="T97" fmla="*/ 860 h 879"/>
                <a:gd name="T98" fmla="*/ 536 w 870"/>
                <a:gd name="T99" fmla="*/ 842 h 879"/>
                <a:gd name="T100" fmla="*/ 556 w 870"/>
                <a:gd name="T101" fmla="*/ 815 h 879"/>
                <a:gd name="T102" fmla="*/ 573 w 870"/>
                <a:gd name="T103" fmla="*/ 779 h 879"/>
                <a:gd name="T104" fmla="*/ 870 w 870"/>
                <a:gd name="T105" fmla="*/ 0 h 879"/>
                <a:gd name="T106" fmla="*/ 838 w 870"/>
                <a:gd name="T107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70" h="879">
                  <a:moveTo>
                    <a:pt x="838" y="0"/>
                  </a:moveTo>
                  <a:lnTo>
                    <a:pt x="656" y="0"/>
                  </a:lnTo>
                  <a:lnTo>
                    <a:pt x="654" y="4"/>
                  </a:lnTo>
                  <a:lnTo>
                    <a:pt x="649" y="17"/>
                  </a:lnTo>
                  <a:lnTo>
                    <a:pt x="642" y="38"/>
                  </a:lnTo>
                  <a:lnTo>
                    <a:pt x="632" y="65"/>
                  </a:lnTo>
                  <a:lnTo>
                    <a:pt x="620" y="97"/>
                  </a:lnTo>
                  <a:lnTo>
                    <a:pt x="605" y="132"/>
                  </a:lnTo>
                  <a:lnTo>
                    <a:pt x="592" y="172"/>
                  </a:lnTo>
                  <a:lnTo>
                    <a:pt x="575" y="216"/>
                  </a:lnTo>
                  <a:lnTo>
                    <a:pt x="558" y="260"/>
                  </a:lnTo>
                  <a:lnTo>
                    <a:pt x="541" y="306"/>
                  </a:lnTo>
                  <a:lnTo>
                    <a:pt x="524" y="351"/>
                  </a:lnTo>
                  <a:lnTo>
                    <a:pt x="507" y="397"/>
                  </a:lnTo>
                  <a:lnTo>
                    <a:pt x="492" y="439"/>
                  </a:lnTo>
                  <a:lnTo>
                    <a:pt x="477" y="478"/>
                  </a:lnTo>
                  <a:lnTo>
                    <a:pt x="464" y="515"/>
                  </a:lnTo>
                  <a:lnTo>
                    <a:pt x="452" y="545"/>
                  </a:lnTo>
                  <a:lnTo>
                    <a:pt x="442" y="570"/>
                  </a:lnTo>
                  <a:lnTo>
                    <a:pt x="435" y="589"/>
                  </a:lnTo>
                  <a:lnTo>
                    <a:pt x="428" y="570"/>
                  </a:lnTo>
                  <a:lnTo>
                    <a:pt x="418" y="545"/>
                  </a:lnTo>
                  <a:lnTo>
                    <a:pt x="408" y="515"/>
                  </a:lnTo>
                  <a:lnTo>
                    <a:pt x="394" y="478"/>
                  </a:lnTo>
                  <a:lnTo>
                    <a:pt x="379" y="439"/>
                  </a:lnTo>
                  <a:lnTo>
                    <a:pt x="362" y="397"/>
                  </a:lnTo>
                  <a:lnTo>
                    <a:pt x="346" y="351"/>
                  </a:lnTo>
                  <a:lnTo>
                    <a:pt x="329" y="306"/>
                  </a:lnTo>
                  <a:lnTo>
                    <a:pt x="312" y="260"/>
                  </a:lnTo>
                  <a:lnTo>
                    <a:pt x="295" y="216"/>
                  </a:lnTo>
                  <a:lnTo>
                    <a:pt x="278" y="172"/>
                  </a:lnTo>
                  <a:lnTo>
                    <a:pt x="263" y="132"/>
                  </a:lnTo>
                  <a:lnTo>
                    <a:pt x="249" y="97"/>
                  </a:lnTo>
                  <a:lnTo>
                    <a:pt x="238" y="65"/>
                  </a:lnTo>
                  <a:lnTo>
                    <a:pt x="228" y="38"/>
                  </a:lnTo>
                  <a:lnTo>
                    <a:pt x="221" y="17"/>
                  </a:lnTo>
                  <a:lnTo>
                    <a:pt x="216" y="4"/>
                  </a:lnTo>
                  <a:lnTo>
                    <a:pt x="214" y="0"/>
                  </a:lnTo>
                  <a:lnTo>
                    <a:pt x="0" y="0"/>
                  </a:lnTo>
                  <a:lnTo>
                    <a:pt x="295" y="779"/>
                  </a:lnTo>
                  <a:lnTo>
                    <a:pt x="312" y="815"/>
                  </a:lnTo>
                  <a:lnTo>
                    <a:pt x="330" y="842"/>
                  </a:lnTo>
                  <a:lnTo>
                    <a:pt x="352" y="860"/>
                  </a:lnTo>
                  <a:lnTo>
                    <a:pt x="378" y="870"/>
                  </a:lnTo>
                  <a:lnTo>
                    <a:pt x="405" y="877"/>
                  </a:lnTo>
                  <a:lnTo>
                    <a:pt x="433" y="879"/>
                  </a:lnTo>
                  <a:lnTo>
                    <a:pt x="464" y="877"/>
                  </a:lnTo>
                  <a:lnTo>
                    <a:pt x="491" y="870"/>
                  </a:lnTo>
                  <a:lnTo>
                    <a:pt x="516" y="860"/>
                  </a:lnTo>
                  <a:lnTo>
                    <a:pt x="536" y="842"/>
                  </a:lnTo>
                  <a:lnTo>
                    <a:pt x="556" y="815"/>
                  </a:lnTo>
                  <a:lnTo>
                    <a:pt x="573" y="779"/>
                  </a:lnTo>
                  <a:lnTo>
                    <a:pt x="870" y="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EA0D0A"/>
            </a:solidFill>
            <a:ln w="0">
              <a:solidFill>
                <a:srgbClr val="EA0D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sv-SE">
                <a:solidFill>
                  <a:srgbClr val="4D4D4D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black">
            <a:xfrm>
              <a:off x="2009" y="-857"/>
              <a:ext cx="247" cy="543"/>
            </a:xfrm>
            <a:custGeom>
              <a:avLst/>
              <a:gdLst>
                <a:gd name="T0" fmla="*/ 0 w 496"/>
                <a:gd name="T1" fmla="*/ 0 h 1086"/>
                <a:gd name="T2" fmla="*/ 3 w 496"/>
                <a:gd name="T3" fmla="*/ 852 h 1086"/>
                <a:gd name="T4" fmla="*/ 32 w 496"/>
                <a:gd name="T5" fmla="*/ 949 h 1086"/>
                <a:gd name="T6" fmla="*/ 88 w 496"/>
                <a:gd name="T7" fmla="*/ 1024 h 1086"/>
                <a:gd name="T8" fmla="*/ 167 w 496"/>
                <a:gd name="T9" fmla="*/ 1069 h 1086"/>
                <a:gd name="T10" fmla="*/ 268 w 496"/>
                <a:gd name="T11" fmla="*/ 1086 h 1086"/>
                <a:gd name="T12" fmla="*/ 496 w 496"/>
                <a:gd name="T13" fmla="*/ 895 h 1086"/>
                <a:gd name="T14" fmla="*/ 258 w 496"/>
                <a:gd name="T15" fmla="*/ 894 h 1086"/>
                <a:gd name="T16" fmla="*/ 216 w 496"/>
                <a:gd name="T17" fmla="*/ 879 h 1086"/>
                <a:gd name="T18" fmla="*/ 199 w 496"/>
                <a:gd name="T19" fmla="*/ 841 h 1086"/>
                <a:gd name="T20" fmla="*/ 197 w 496"/>
                <a:gd name="T21" fmla="*/ 808 h 1086"/>
                <a:gd name="T22" fmla="*/ 197 w 496"/>
                <a:gd name="T23" fmla="*/ 762 h 1086"/>
                <a:gd name="T24" fmla="*/ 197 w 496"/>
                <a:gd name="T25" fmla="*/ 688 h 1086"/>
                <a:gd name="T26" fmla="*/ 197 w 496"/>
                <a:gd name="T27" fmla="*/ 597 h 1086"/>
                <a:gd name="T28" fmla="*/ 197 w 496"/>
                <a:gd name="T29" fmla="*/ 509 h 1086"/>
                <a:gd name="T30" fmla="*/ 197 w 496"/>
                <a:gd name="T31" fmla="*/ 437 h 1086"/>
                <a:gd name="T32" fmla="*/ 197 w 496"/>
                <a:gd name="T33" fmla="*/ 398 h 1086"/>
                <a:gd name="T34" fmla="*/ 236 w 496"/>
                <a:gd name="T35" fmla="*/ 398 h 1086"/>
                <a:gd name="T36" fmla="*/ 304 w 496"/>
                <a:gd name="T37" fmla="*/ 398 h 1086"/>
                <a:gd name="T38" fmla="*/ 380 w 496"/>
                <a:gd name="T39" fmla="*/ 398 h 1086"/>
                <a:gd name="T40" fmla="*/ 447 w 496"/>
                <a:gd name="T41" fmla="*/ 398 h 1086"/>
                <a:gd name="T42" fmla="*/ 489 w 496"/>
                <a:gd name="T43" fmla="*/ 398 h 1086"/>
                <a:gd name="T44" fmla="*/ 496 w 496"/>
                <a:gd name="T45" fmla="*/ 207 h 1086"/>
                <a:gd name="T46" fmla="*/ 472 w 496"/>
                <a:gd name="T47" fmla="*/ 207 h 1086"/>
                <a:gd name="T48" fmla="*/ 415 w 496"/>
                <a:gd name="T49" fmla="*/ 207 h 1086"/>
                <a:gd name="T50" fmla="*/ 341 w 496"/>
                <a:gd name="T51" fmla="*/ 207 h 1086"/>
                <a:gd name="T52" fmla="*/ 268 w 496"/>
                <a:gd name="T53" fmla="*/ 207 h 1086"/>
                <a:gd name="T54" fmla="*/ 213 w 496"/>
                <a:gd name="T55" fmla="*/ 207 h 1086"/>
                <a:gd name="T56" fmla="*/ 197 w 496"/>
                <a:gd name="T57" fmla="*/ 192 h 1086"/>
                <a:gd name="T58" fmla="*/ 197 w 496"/>
                <a:gd name="T59" fmla="*/ 138 h 1086"/>
                <a:gd name="T60" fmla="*/ 197 w 496"/>
                <a:gd name="T61" fmla="*/ 76 h 1086"/>
                <a:gd name="T62" fmla="*/ 197 w 496"/>
                <a:gd name="T63" fmla="*/ 22 h 1086"/>
                <a:gd name="T64" fmla="*/ 197 w 496"/>
                <a:gd name="T65" fmla="*/ 0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6" h="1086">
                  <a:moveTo>
                    <a:pt x="175" y="0"/>
                  </a:moveTo>
                  <a:lnTo>
                    <a:pt x="0" y="0"/>
                  </a:lnTo>
                  <a:lnTo>
                    <a:pt x="0" y="794"/>
                  </a:lnTo>
                  <a:lnTo>
                    <a:pt x="3" y="852"/>
                  </a:lnTo>
                  <a:lnTo>
                    <a:pt x="15" y="904"/>
                  </a:lnTo>
                  <a:lnTo>
                    <a:pt x="32" y="949"/>
                  </a:lnTo>
                  <a:lnTo>
                    <a:pt x="57" y="990"/>
                  </a:lnTo>
                  <a:lnTo>
                    <a:pt x="88" y="1024"/>
                  </a:lnTo>
                  <a:lnTo>
                    <a:pt x="125" y="1050"/>
                  </a:lnTo>
                  <a:lnTo>
                    <a:pt x="167" y="1069"/>
                  </a:lnTo>
                  <a:lnTo>
                    <a:pt x="216" y="1081"/>
                  </a:lnTo>
                  <a:lnTo>
                    <a:pt x="268" y="1086"/>
                  </a:lnTo>
                  <a:lnTo>
                    <a:pt x="496" y="1086"/>
                  </a:lnTo>
                  <a:lnTo>
                    <a:pt x="496" y="895"/>
                  </a:lnTo>
                  <a:lnTo>
                    <a:pt x="290" y="895"/>
                  </a:lnTo>
                  <a:lnTo>
                    <a:pt x="258" y="894"/>
                  </a:lnTo>
                  <a:lnTo>
                    <a:pt x="234" y="889"/>
                  </a:lnTo>
                  <a:lnTo>
                    <a:pt x="216" y="879"/>
                  </a:lnTo>
                  <a:lnTo>
                    <a:pt x="206" y="863"/>
                  </a:lnTo>
                  <a:lnTo>
                    <a:pt x="199" y="841"/>
                  </a:lnTo>
                  <a:lnTo>
                    <a:pt x="197" y="814"/>
                  </a:lnTo>
                  <a:lnTo>
                    <a:pt x="197" y="808"/>
                  </a:lnTo>
                  <a:lnTo>
                    <a:pt x="197" y="789"/>
                  </a:lnTo>
                  <a:lnTo>
                    <a:pt x="197" y="762"/>
                  </a:lnTo>
                  <a:lnTo>
                    <a:pt x="197" y="727"/>
                  </a:lnTo>
                  <a:lnTo>
                    <a:pt x="197" y="688"/>
                  </a:lnTo>
                  <a:lnTo>
                    <a:pt x="197" y="642"/>
                  </a:lnTo>
                  <a:lnTo>
                    <a:pt x="197" y="597"/>
                  </a:lnTo>
                  <a:lnTo>
                    <a:pt x="197" y="553"/>
                  </a:lnTo>
                  <a:lnTo>
                    <a:pt x="197" y="509"/>
                  </a:lnTo>
                  <a:lnTo>
                    <a:pt x="197" y="470"/>
                  </a:lnTo>
                  <a:lnTo>
                    <a:pt x="197" y="437"/>
                  </a:lnTo>
                  <a:lnTo>
                    <a:pt x="197" y="413"/>
                  </a:lnTo>
                  <a:lnTo>
                    <a:pt x="197" y="398"/>
                  </a:lnTo>
                  <a:lnTo>
                    <a:pt x="213" y="398"/>
                  </a:lnTo>
                  <a:lnTo>
                    <a:pt x="236" y="398"/>
                  </a:lnTo>
                  <a:lnTo>
                    <a:pt x="268" y="398"/>
                  </a:lnTo>
                  <a:lnTo>
                    <a:pt x="304" y="398"/>
                  </a:lnTo>
                  <a:lnTo>
                    <a:pt x="341" y="398"/>
                  </a:lnTo>
                  <a:lnTo>
                    <a:pt x="380" y="398"/>
                  </a:lnTo>
                  <a:lnTo>
                    <a:pt x="415" y="398"/>
                  </a:lnTo>
                  <a:lnTo>
                    <a:pt x="447" y="398"/>
                  </a:lnTo>
                  <a:lnTo>
                    <a:pt x="472" y="398"/>
                  </a:lnTo>
                  <a:lnTo>
                    <a:pt x="489" y="398"/>
                  </a:lnTo>
                  <a:lnTo>
                    <a:pt x="496" y="398"/>
                  </a:lnTo>
                  <a:lnTo>
                    <a:pt x="496" y="207"/>
                  </a:lnTo>
                  <a:lnTo>
                    <a:pt x="489" y="207"/>
                  </a:lnTo>
                  <a:lnTo>
                    <a:pt x="472" y="207"/>
                  </a:lnTo>
                  <a:lnTo>
                    <a:pt x="447" y="207"/>
                  </a:lnTo>
                  <a:lnTo>
                    <a:pt x="415" y="207"/>
                  </a:lnTo>
                  <a:lnTo>
                    <a:pt x="380" y="207"/>
                  </a:lnTo>
                  <a:lnTo>
                    <a:pt x="341" y="207"/>
                  </a:lnTo>
                  <a:lnTo>
                    <a:pt x="304" y="207"/>
                  </a:lnTo>
                  <a:lnTo>
                    <a:pt x="268" y="207"/>
                  </a:lnTo>
                  <a:lnTo>
                    <a:pt x="236" y="207"/>
                  </a:lnTo>
                  <a:lnTo>
                    <a:pt x="213" y="207"/>
                  </a:lnTo>
                  <a:lnTo>
                    <a:pt x="197" y="207"/>
                  </a:lnTo>
                  <a:lnTo>
                    <a:pt x="197" y="192"/>
                  </a:lnTo>
                  <a:lnTo>
                    <a:pt x="197" y="167"/>
                  </a:lnTo>
                  <a:lnTo>
                    <a:pt x="197" y="138"/>
                  </a:lnTo>
                  <a:lnTo>
                    <a:pt x="197" y="106"/>
                  </a:lnTo>
                  <a:lnTo>
                    <a:pt x="197" y="76"/>
                  </a:lnTo>
                  <a:lnTo>
                    <a:pt x="197" y="46"/>
                  </a:lnTo>
                  <a:lnTo>
                    <a:pt x="197" y="22"/>
                  </a:lnTo>
                  <a:lnTo>
                    <a:pt x="197" y="5"/>
                  </a:lnTo>
                  <a:lnTo>
                    <a:pt x="197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A0D0A"/>
            </a:solidFill>
            <a:ln w="0">
              <a:solidFill>
                <a:srgbClr val="EA0D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sv-SE">
                <a:solidFill>
                  <a:srgbClr val="4D4D4D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black">
            <a:xfrm>
              <a:off x="2298" y="-903"/>
              <a:ext cx="114" cy="113"/>
            </a:xfrm>
            <a:custGeom>
              <a:avLst/>
              <a:gdLst>
                <a:gd name="T0" fmla="*/ 0 w 228"/>
                <a:gd name="T1" fmla="*/ 113 h 228"/>
                <a:gd name="T2" fmla="*/ 4 w 228"/>
                <a:gd name="T3" fmla="*/ 137 h 228"/>
                <a:gd name="T4" fmla="*/ 11 w 228"/>
                <a:gd name="T5" fmla="*/ 161 h 228"/>
                <a:gd name="T6" fmla="*/ 22 w 228"/>
                <a:gd name="T7" fmla="*/ 182 h 228"/>
                <a:gd name="T8" fmla="*/ 39 w 228"/>
                <a:gd name="T9" fmla="*/ 201 h 228"/>
                <a:gd name="T10" fmla="*/ 59 w 228"/>
                <a:gd name="T11" fmla="*/ 214 h 228"/>
                <a:gd name="T12" fmla="*/ 85 w 228"/>
                <a:gd name="T13" fmla="*/ 225 h 228"/>
                <a:gd name="T14" fmla="*/ 115 w 228"/>
                <a:gd name="T15" fmla="*/ 228 h 228"/>
                <a:gd name="T16" fmla="*/ 144 w 228"/>
                <a:gd name="T17" fmla="*/ 225 h 228"/>
                <a:gd name="T18" fmla="*/ 169 w 228"/>
                <a:gd name="T19" fmla="*/ 214 h 228"/>
                <a:gd name="T20" fmla="*/ 191 w 228"/>
                <a:gd name="T21" fmla="*/ 201 h 228"/>
                <a:gd name="T22" fmla="*/ 208 w 228"/>
                <a:gd name="T23" fmla="*/ 182 h 228"/>
                <a:gd name="T24" fmla="*/ 220 w 228"/>
                <a:gd name="T25" fmla="*/ 161 h 228"/>
                <a:gd name="T26" fmla="*/ 226 w 228"/>
                <a:gd name="T27" fmla="*/ 137 h 228"/>
                <a:gd name="T28" fmla="*/ 228 w 228"/>
                <a:gd name="T29" fmla="*/ 113 h 228"/>
                <a:gd name="T30" fmla="*/ 226 w 228"/>
                <a:gd name="T31" fmla="*/ 90 h 228"/>
                <a:gd name="T32" fmla="*/ 220 w 228"/>
                <a:gd name="T33" fmla="*/ 68 h 228"/>
                <a:gd name="T34" fmla="*/ 208 w 228"/>
                <a:gd name="T35" fmla="*/ 46 h 228"/>
                <a:gd name="T36" fmla="*/ 191 w 228"/>
                <a:gd name="T37" fmla="*/ 27 h 228"/>
                <a:gd name="T38" fmla="*/ 169 w 228"/>
                <a:gd name="T39" fmla="*/ 14 h 228"/>
                <a:gd name="T40" fmla="*/ 144 w 228"/>
                <a:gd name="T41" fmla="*/ 4 h 228"/>
                <a:gd name="T42" fmla="*/ 115 w 228"/>
                <a:gd name="T43" fmla="*/ 0 h 228"/>
                <a:gd name="T44" fmla="*/ 85 w 228"/>
                <a:gd name="T45" fmla="*/ 4 h 228"/>
                <a:gd name="T46" fmla="*/ 59 w 228"/>
                <a:gd name="T47" fmla="*/ 14 h 228"/>
                <a:gd name="T48" fmla="*/ 39 w 228"/>
                <a:gd name="T49" fmla="*/ 27 h 228"/>
                <a:gd name="T50" fmla="*/ 22 w 228"/>
                <a:gd name="T51" fmla="*/ 46 h 228"/>
                <a:gd name="T52" fmla="*/ 11 w 228"/>
                <a:gd name="T53" fmla="*/ 68 h 228"/>
                <a:gd name="T54" fmla="*/ 4 w 228"/>
                <a:gd name="T55" fmla="*/ 90 h 228"/>
                <a:gd name="T56" fmla="*/ 0 w 228"/>
                <a:gd name="T57" fmla="*/ 11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" h="228">
                  <a:moveTo>
                    <a:pt x="0" y="113"/>
                  </a:moveTo>
                  <a:lnTo>
                    <a:pt x="4" y="137"/>
                  </a:lnTo>
                  <a:lnTo>
                    <a:pt x="11" y="161"/>
                  </a:lnTo>
                  <a:lnTo>
                    <a:pt x="22" y="182"/>
                  </a:lnTo>
                  <a:lnTo>
                    <a:pt x="39" y="201"/>
                  </a:lnTo>
                  <a:lnTo>
                    <a:pt x="59" y="214"/>
                  </a:lnTo>
                  <a:lnTo>
                    <a:pt x="85" y="225"/>
                  </a:lnTo>
                  <a:lnTo>
                    <a:pt x="115" y="228"/>
                  </a:lnTo>
                  <a:lnTo>
                    <a:pt x="144" y="225"/>
                  </a:lnTo>
                  <a:lnTo>
                    <a:pt x="169" y="214"/>
                  </a:lnTo>
                  <a:lnTo>
                    <a:pt x="191" y="201"/>
                  </a:lnTo>
                  <a:lnTo>
                    <a:pt x="208" y="182"/>
                  </a:lnTo>
                  <a:lnTo>
                    <a:pt x="220" y="161"/>
                  </a:lnTo>
                  <a:lnTo>
                    <a:pt x="226" y="137"/>
                  </a:lnTo>
                  <a:lnTo>
                    <a:pt x="228" y="113"/>
                  </a:lnTo>
                  <a:lnTo>
                    <a:pt x="226" y="90"/>
                  </a:lnTo>
                  <a:lnTo>
                    <a:pt x="220" y="68"/>
                  </a:lnTo>
                  <a:lnTo>
                    <a:pt x="208" y="46"/>
                  </a:lnTo>
                  <a:lnTo>
                    <a:pt x="191" y="27"/>
                  </a:lnTo>
                  <a:lnTo>
                    <a:pt x="169" y="14"/>
                  </a:lnTo>
                  <a:lnTo>
                    <a:pt x="144" y="4"/>
                  </a:lnTo>
                  <a:lnTo>
                    <a:pt x="115" y="0"/>
                  </a:lnTo>
                  <a:lnTo>
                    <a:pt x="85" y="4"/>
                  </a:lnTo>
                  <a:lnTo>
                    <a:pt x="59" y="14"/>
                  </a:lnTo>
                  <a:lnTo>
                    <a:pt x="39" y="27"/>
                  </a:lnTo>
                  <a:lnTo>
                    <a:pt x="22" y="46"/>
                  </a:lnTo>
                  <a:lnTo>
                    <a:pt x="11" y="68"/>
                  </a:lnTo>
                  <a:lnTo>
                    <a:pt x="4" y="9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EA0D0A"/>
            </a:solidFill>
            <a:ln w="0">
              <a:solidFill>
                <a:srgbClr val="EA0D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sv-SE">
                <a:solidFill>
                  <a:srgbClr val="4D4D4D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black">
            <a:xfrm>
              <a:off x="2306" y="-753"/>
              <a:ext cx="98" cy="439"/>
            </a:xfrm>
            <a:custGeom>
              <a:avLst/>
              <a:gdLst>
                <a:gd name="T0" fmla="*/ 174 w 196"/>
                <a:gd name="T1" fmla="*/ 0 h 879"/>
                <a:gd name="T2" fmla="*/ 0 w 196"/>
                <a:gd name="T3" fmla="*/ 0 h 879"/>
                <a:gd name="T4" fmla="*/ 0 w 196"/>
                <a:gd name="T5" fmla="*/ 879 h 879"/>
                <a:gd name="T6" fmla="*/ 196 w 196"/>
                <a:gd name="T7" fmla="*/ 879 h 879"/>
                <a:gd name="T8" fmla="*/ 196 w 196"/>
                <a:gd name="T9" fmla="*/ 0 h 879"/>
                <a:gd name="T10" fmla="*/ 174 w 196"/>
                <a:gd name="T11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879">
                  <a:moveTo>
                    <a:pt x="174" y="0"/>
                  </a:moveTo>
                  <a:lnTo>
                    <a:pt x="0" y="0"/>
                  </a:lnTo>
                  <a:lnTo>
                    <a:pt x="0" y="879"/>
                  </a:lnTo>
                  <a:lnTo>
                    <a:pt x="196" y="879"/>
                  </a:lnTo>
                  <a:lnTo>
                    <a:pt x="196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A0D0A"/>
            </a:solidFill>
            <a:ln w="0">
              <a:solidFill>
                <a:srgbClr val="EA0D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sv-SE">
                <a:solidFill>
                  <a:srgbClr val="4D4D4D"/>
                </a:solidFill>
              </a:endParaRPr>
            </a:p>
          </p:txBody>
        </p:sp>
      </p:grpSp>
      <p:pic>
        <p:nvPicPr>
          <p:cNvPr id="21" name="Picture 53" descr="bac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5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Font typeface="Wingdings 2" pitchFamily="18" charset="2"/>
        <a:defRPr sz="2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0" indent="361950"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Font typeface="Arial" charset="0"/>
        <a:buChar char="●"/>
        <a:defRPr sz="2000">
          <a:solidFill>
            <a:schemeClr val="tx1">
              <a:lumMod val="50000"/>
            </a:schemeClr>
          </a:solidFill>
          <a:latin typeface="+mn-lt"/>
        </a:defRPr>
      </a:lvl2pPr>
      <a:lvl3pPr marL="0" indent="361950"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Font typeface="Wingdings" pitchFamily="2" charset="2"/>
        <a:buChar char="§"/>
        <a:defRPr sz="2000">
          <a:solidFill>
            <a:schemeClr val="tx1">
              <a:lumMod val="50000"/>
            </a:schemeClr>
          </a:solidFill>
          <a:latin typeface="+mn-lt"/>
        </a:defRPr>
      </a:lvl3pPr>
      <a:lvl4pPr marL="0" indent="361950"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Char char="•"/>
        <a:defRPr sz="2000">
          <a:solidFill>
            <a:schemeClr val="tx1">
              <a:lumMod val="50000"/>
            </a:schemeClr>
          </a:solidFill>
          <a:latin typeface="+mn-lt"/>
        </a:defRPr>
      </a:lvl4pPr>
      <a:lvl5pPr marL="0" indent="361950"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Font typeface="Arial" charset="0"/>
        <a:buChar char="–"/>
        <a:defRPr sz="2000">
          <a:solidFill>
            <a:schemeClr val="tx1">
              <a:lumMod val="50000"/>
            </a:schemeClr>
          </a:solidFill>
          <a:latin typeface="+mn-lt"/>
        </a:defRPr>
      </a:lvl5pPr>
      <a:lvl6pPr marL="1176338" indent="-177800"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Font typeface="Arial" charset="0"/>
        <a:buChar char="–"/>
        <a:defRPr sz="1600">
          <a:solidFill>
            <a:srgbClr val="5F5F5F"/>
          </a:solidFill>
          <a:latin typeface="+mn-lt"/>
        </a:defRPr>
      </a:lvl6pPr>
      <a:lvl7pPr marL="1633538" indent="-177800"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Font typeface="Arial" charset="0"/>
        <a:buChar char="–"/>
        <a:defRPr sz="1600">
          <a:solidFill>
            <a:srgbClr val="5F5F5F"/>
          </a:solidFill>
          <a:latin typeface="+mn-lt"/>
        </a:defRPr>
      </a:lvl7pPr>
      <a:lvl8pPr marL="2090738" indent="-177800"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Font typeface="Arial" charset="0"/>
        <a:buChar char="–"/>
        <a:defRPr sz="1600">
          <a:solidFill>
            <a:srgbClr val="5F5F5F"/>
          </a:solidFill>
          <a:latin typeface="+mn-lt"/>
        </a:defRPr>
      </a:lvl8pPr>
      <a:lvl9pPr marL="2547938" indent="-177800"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Font typeface="Arial" charset="0"/>
        <a:buChar char="–"/>
        <a:defRPr sz="1600">
          <a:solidFill>
            <a:srgbClr val="5F5F5F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2547"/>
          <a:stretch>
            <a:fillRect/>
          </a:stretch>
        </p:blipFill>
        <p:spPr bwMode="auto">
          <a:xfrm>
            <a:off x="0" y="6169025"/>
            <a:ext cx="12192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711325"/>
            <a:ext cx="109728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85234" y="6448425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A207A1-F921-4D1C-B45C-5387C40D5887}" type="slidenum">
              <a:rPr lang="sv-SE" sz="800">
                <a:solidFill>
                  <a:prstClr val="white"/>
                </a:solidFill>
              </a:rPr>
              <a:pPr eaLnBrk="1" hangingPunct="1"/>
              <a:t>‹#›</a:t>
            </a:fld>
            <a:endParaRPr lang="sv-SE" sz="800">
              <a:solidFill>
                <a:prstClr val="white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9233" y="6423026"/>
            <a:ext cx="3860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4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2547"/>
          <a:stretch>
            <a:fillRect/>
          </a:stretch>
        </p:blipFill>
        <p:spPr bwMode="auto">
          <a:xfrm>
            <a:off x="0" y="6169025"/>
            <a:ext cx="12192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711325"/>
            <a:ext cx="109728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85234" y="6448425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A207A1-F921-4D1C-B45C-5387C40D5887}" type="slidenum">
              <a:rPr lang="sv-SE" sz="800">
                <a:solidFill>
                  <a:schemeClr val="bg1"/>
                </a:solidFill>
              </a:rPr>
              <a:pPr eaLnBrk="1" hangingPunct="1"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9233" y="6423026"/>
            <a:ext cx="3860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246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</a:t>
            </a:r>
          </a:p>
        </p:txBody>
      </p:sp>
      <p:sp>
        <p:nvSpPr>
          <p:cNvPr id="8" name="AutoShape 4"/>
          <p:cNvSpPr>
            <a:spLocks noChangeArrowheads="1"/>
          </p:cNvSpPr>
          <p:nvPr userDrawn="1"/>
        </p:nvSpPr>
        <p:spPr bwMode="auto">
          <a:xfrm>
            <a:off x="527051" y="981075"/>
            <a:ext cx="11040533" cy="714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sv-SE" sz="2400">
              <a:latin typeface="Times New Roman" pitchFamily="18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r>
              <a:rPr lang="sv-SE"/>
              <a:t>Nationell strategi 21 april 2010</a:t>
            </a:r>
            <a:endParaRPr lang="en-US"/>
          </a:p>
        </p:txBody>
      </p:sp>
      <p:pic>
        <p:nvPicPr>
          <p:cNvPr id="10" name="Picture 10" descr="McRF-logo_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351" y="6237289"/>
            <a:ext cx="2159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2" y="6058269"/>
            <a:ext cx="12194281" cy="809256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711327"/>
            <a:ext cx="109728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85237" y="6448425"/>
            <a:ext cx="5715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9BC935C-A7B0-4070-86E6-FF039B7A9B57}" type="slidenum">
              <a:rPr lang="sv-SE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9233" y="6423027"/>
            <a:ext cx="3860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16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8666" y="0"/>
            <a:ext cx="1514671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2"/>
            <a:ext cx="176711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2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2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320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1pPr>
      <a:lvl2pPr marL="3456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2pPr>
      <a:lvl3pPr marL="5184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4pPr>
      <a:lvl5pPr marL="8370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84" userDrawn="1">
          <p15:clr>
            <a:srgbClr val="F26B43"/>
          </p15:clr>
        </p15:guide>
        <p15:guide id="16" pos="9656" userDrawn="1">
          <p15:clr>
            <a:srgbClr val="F26B43"/>
          </p15:clr>
        </p15:guide>
        <p15:guide id="17" orient="horz" pos="3884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/>
        </p:nvPicPr>
        <p:blipFill>
          <a:blip r:embed="rId5" cstate="print"/>
          <a:srcRect l="3429" r="2547"/>
          <a:stretch>
            <a:fillRect/>
          </a:stretch>
        </p:blipFill>
        <p:spPr bwMode="auto">
          <a:xfrm>
            <a:off x="0" y="6169025"/>
            <a:ext cx="12192000" cy="698500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711325"/>
            <a:ext cx="109728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85234" y="6448425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456943CE-3D5A-4F01-81DB-43929DAAF232}" type="slidenum">
              <a:rPr lang="sv-SE" sz="80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740833" y="6448425"/>
            <a:ext cx="1001184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>
                <a:solidFill>
                  <a:prstClr val="white"/>
                </a:solidFill>
              </a:rPr>
              <a:pPr>
                <a:defRPr/>
              </a:pPr>
              <a:t>2021-01-22</a:t>
            </a:fld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9233" y="6423026"/>
            <a:ext cx="3860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3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2547"/>
          <a:stretch>
            <a:fillRect/>
          </a:stretch>
        </p:blipFill>
        <p:spPr bwMode="auto">
          <a:xfrm>
            <a:off x="0" y="6169025"/>
            <a:ext cx="12192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711325"/>
            <a:ext cx="109728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85234" y="6448425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A207A1-F921-4D1C-B45C-5387C40D5887}" type="slidenum">
              <a:rPr lang="sv-SE" sz="800">
                <a:solidFill>
                  <a:prstClr val="white"/>
                </a:solidFill>
              </a:rPr>
              <a:pPr eaLnBrk="1" hangingPunct="1"/>
              <a:t>‹#›</a:t>
            </a:fld>
            <a:endParaRPr lang="sv-SE" sz="800">
              <a:solidFill>
                <a:prstClr val="white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9233" y="6423026"/>
            <a:ext cx="3860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1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4" cstate="print"/>
          <a:srcRect l="12184" t="423" b="2805"/>
          <a:stretch>
            <a:fillRect/>
          </a:stretch>
        </p:blipFill>
        <p:spPr bwMode="auto">
          <a:xfrm>
            <a:off x="190501" y="144463"/>
            <a:ext cx="3805767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381000" y="357189"/>
            <a:ext cx="342900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ange rubrik</a:t>
            </a:r>
          </a:p>
        </p:txBody>
      </p:sp>
      <p:pic>
        <p:nvPicPr>
          <p:cNvPr id="1028" name="Picture 36" descr="TRAFIKVERKET_LOGO_till_ppt-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1" y="3829050"/>
            <a:ext cx="7389284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940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2547"/>
          <a:stretch>
            <a:fillRect/>
          </a:stretch>
        </p:blipFill>
        <p:spPr bwMode="auto">
          <a:xfrm>
            <a:off x="0" y="6169025"/>
            <a:ext cx="12192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711325"/>
            <a:ext cx="109728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85234" y="6448425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A207A1-F921-4D1C-B45C-5387C40D5887}" type="slidenum">
              <a:rPr lang="sv-SE" sz="800">
                <a:solidFill>
                  <a:prstClr val="white"/>
                </a:solidFill>
              </a:rPr>
              <a:pPr eaLnBrk="1" hangingPunct="1"/>
              <a:t>‹#›</a:t>
            </a:fld>
            <a:endParaRPr lang="sv-SE" sz="800">
              <a:solidFill>
                <a:prstClr val="white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9233" y="6423026"/>
            <a:ext cx="3860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3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2547"/>
          <a:stretch>
            <a:fillRect/>
          </a:stretch>
        </p:blipFill>
        <p:spPr bwMode="auto">
          <a:xfrm>
            <a:off x="0" y="6169025"/>
            <a:ext cx="12192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711325"/>
            <a:ext cx="109728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85234" y="6448425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A207A1-F921-4D1C-B45C-5387C40D5887}" type="slidenum">
              <a:rPr lang="sv-SE" sz="800">
                <a:solidFill>
                  <a:prstClr val="white"/>
                </a:solidFill>
              </a:rPr>
              <a:pPr eaLnBrk="1" hangingPunct="1"/>
              <a:t>‹#›</a:t>
            </a:fld>
            <a:endParaRPr lang="sv-SE" sz="800">
              <a:solidFill>
                <a:prstClr val="white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9233" y="6423026"/>
            <a:ext cx="3860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6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8" y="6058269"/>
            <a:ext cx="12194281" cy="809256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711334"/>
            <a:ext cx="109728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85241" y="6448425"/>
            <a:ext cx="5715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9BC935C-A7B0-4070-86E6-FF039B7A9B57}" type="slidenum">
              <a:rPr lang="sv-SE" sz="80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9233" y="6423034"/>
            <a:ext cx="3860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TRAFIKVERKET_sidfot_till_ppt-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175375"/>
            <a:ext cx="12189884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90500" y="63579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FED21686-7673-4EAE-AB34-A1353EF3FA09}" type="slidenum">
              <a:rPr lang="sv-SE" sz="80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66751" y="6357938"/>
            <a:ext cx="1333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>
                <a:solidFill>
                  <a:prstClr val="white"/>
                </a:solidFill>
              </a:rPr>
              <a:pPr>
                <a:defRPr/>
              </a:pPr>
              <a:t>2021-01-22</a:t>
            </a:fld>
            <a:endParaRPr lang="sv-SE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7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6FEC2C-AD63-44F4-896C-A2025F5FB260}" type="slidenum">
              <a:rPr kumimoji="0" lang="sv-SE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Platshållare för diagram 4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687920947"/>
              </p:ext>
            </p:extLst>
          </p:nvPr>
        </p:nvGraphicFramePr>
        <p:xfrm>
          <a:off x="605750" y="1207395"/>
          <a:ext cx="1080135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2899954" y="6100355"/>
            <a:ext cx="651973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Andel trafikarbete med mc 2019 var 0,8% av totalt trafikarbete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606073" y="5150042"/>
            <a:ext cx="15680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 i trafik 30 juni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42916" y="6469687"/>
            <a:ext cx="2599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Källa: Trafikanalys och SCB</a:t>
            </a:r>
          </a:p>
        </p:txBody>
      </p:sp>
    </p:spTree>
    <p:extLst>
      <p:ext uri="{BB962C8B-B14F-4D97-AF65-F5344CB8AC3E}">
        <p14:creationId xmlns:p14="http://schemas.microsoft.com/office/powerpoint/2010/main" val="410450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diagram 5"/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2225969" y="1497439"/>
            <a:ext cx="8905745" cy="5246157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 bwMode="auto">
          <a:xfrm>
            <a:off x="1345833" y="493753"/>
            <a:ext cx="9500334" cy="116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Svårt skadade mopedister efter ålder, 2007-2020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404" y="6627168"/>
            <a:ext cx="31726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Källa: Transportstyrelsen, STRADA. 2020 preliminära data</a:t>
            </a:r>
          </a:p>
        </p:txBody>
      </p:sp>
    </p:spTree>
    <p:extLst>
      <p:ext uri="{BB962C8B-B14F-4D97-AF65-F5344CB8AC3E}">
        <p14:creationId xmlns:p14="http://schemas.microsoft.com/office/powerpoint/2010/main" val="247611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diagram 5"/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653538" y="1496401"/>
            <a:ext cx="10496543" cy="5227658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2021205" y="862208"/>
            <a:ext cx="8149590" cy="10372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sv-SE" sz="2400" dirty="0">
                <a:latin typeface="Arial" charset="0"/>
                <a:cs typeface="Arial" charset="0"/>
              </a:rPr>
              <a:t>Antal motorcyklar i trafik vid 30 juni, 2001-2020</a:t>
            </a:r>
            <a:endParaRPr lang="sv-SE" sz="2400" dirty="0"/>
          </a:p>
        </p:txBody>
      </p:sp>
      <p:sp>
        <p:nvSpPr>
          <p:cNvPr id="7" name="textruta 6"/>
          <p:cNvSpPr txBox="1"/>
          <p:nvPr/>
        </p:nvSpPr>
        <p:spPr>
          <a:xfrm>
            <a:off x="93904" y="6493227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66483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diagram 5"/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1456560" y="1444680"/>
            <a:ext cx="9278879" cy="541332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 bwMode="auto">
          <a:xfrm>
            <a:off x="-4881" y="566727"/>
            <a:ext cx="1220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Antal registrerade resp. i trafik/avställda mopeder klass 1 vid 30 juni, 2001-2020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35467" y="6337274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3848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diagram 5"/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955784" y="1392760"/>
            <a:ext cx="10194298" cy="532015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 bwMode="auto">
          <a:xfrm>
            <a:off x="1745455" y="573617"/>
            <a:ext cx="8701089" cy="96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Omkomna på mc och moped, 2009-2020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20651" y="6482078"/>
            <a:ext cx="3249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Källa: Transportstyrelsen, STRADA. * 2020 preliminära data</a:t>
            </a:r>
          </a:p>
        </p:txBody>
      </p:sp>
    </p:spTree>
    <p:extLst>
      <p:ext uri="{BB962C8B-B14F-4D97-AF65-F5344CB8AC3E}">
        <p14:creationId xmlns:p14="http://schemas.microsoft.com/office/powerpoint/2010/main" val="224708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diagram 5"/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749343" y="1472105"/>
            <a:ext cx="8117268" cy="4675917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 bwMode="auto">
          <a:xfrm>
            <a:off x="2856071" y="706958"/>
            <a:ext cx="7824803" cy="62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Omkomna på mc efter mc-typ, 2008-2020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205" y="2142261"/>
            <a:ext cx="2133785" cy="253615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82" y="6148022"/>
            <a:ext cx="8254699" cy="353599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0" y="6501621"/>
            <a:ext cx="31726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Källa: Transportstyrelsen, STRADA. 2020 preliminära data</a:t>
            </a:r>
          </a:p>
        </p:txBody>
      </p:sp>
    </p:spTree>
    <p:extLst>
      <p:ext uri="{BB962C8B-B14F-4D97-AF65-F5344CB8AC3E}">
        <p14:creationId xmlns:p14="http://schemas.microsoft.com/office/powerpoint/2010/main" val="384924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 bwMode="auto">
          <a:xfrm>
            <a:off x="940640" y="697356"/>
            <a:ext cx="9694800" cy="127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Andelen mc-förare (2-hjuliga mc) med ej behörigt körkort där förare eller passagerare omkommit, 2005-2020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426" y="1584501"/>
            <a:ext cx="7465227" cy="446425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86575" y="6481980"/>
            <a:ext cx="31726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Källa: Transportstyrelsen, STRADA. 2020 preliminära data</a:t>
            </a:r>
          </a:p>
        </p:txBody>
      </p:sp>
    </p:spTree>
    <p:extLst>
      <p:ext uri="{BB962C8B-B14F-4D97-AF65-F5344CB8AC3E}">
        <p14:creationId xmlns:p14="http://schemas.microsoft.com/office/powerpoint/2010/main" val="185812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diagram 5"/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1336140" y="1478854"/>
            <a:ext cx="9539097" cy="5248517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 bwMode="auto">
          <a:xfrm>
            <a:off x="1894571" y="582948"/>
            <a:ext cx="8402858" cy="9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Omkomna mopedister efter mopedklass, 2003-2020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35466" y="6496539"/>
            <a:ext cx="31726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Källa: Transportstyrelsen, STRADA. 2020 preliminära data</a:t>
            </a:r>
          </a:p>
        </p:txBody>
      </p:sp>
    </p:spTree>
    <p:extLst>
      <p:ext uri="{BB962C8B-B14F-4D97-AF65-F5344CB8AC3E}">
        <p14:creationId xmlns:p14="http://schemas.microsoft.com/office/powerpoint/2010/main" val="227797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diagram 5"/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1476472" y="1359784"/>
            <a:ext cx="9347038" cy="5399465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 bwMode="auto">
          <a:xfrm>
            <a:off x="2046515" y="566727"/>
            <a:ext cx="8098970" cy="99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Svårt skadade på mc och moped, 2009-2020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0" y="6627168"/>
            <a:ext cx="31726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Källa: Transportstyrelsen, STRADA. 2020 preliminära data</a:t>
            </a:r>
          </a:p>
        </p:txBody>
      </p:sp>
    </p:spTree>
    <p:extLst>
      <p:ext uri="{BB962C8B-B14F-4D97-AF65-F5344CB8AC3E}">
        <p14:creationId xmlns:p14="http://schemas.microsoft.com/office/powerpoint/2010/main" val="420624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diagram 5"/>
          <p:cNvPicPr>
            <a:picLocks noGrp="1" noChangeAspect="1"/>
          </p:cNvPicPr>
          <p:nvPr>
            <p:ph type="chart" sz="quarter" idx="12"/>
          </p:nvPr>
        </p:nvPicPr>
        <p:blipFill>
          <a:blip r:embed="rId2"/>
          <a:stretch>
            <a:fillRect/>
          </a:stretch>
        </p:blipFill>
        <p:spPr>
          <a:xfrm>
            <a:off x="1765773" y="1608959"/>
            <a:ext cx="9044147" cy="5099751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 bwMode="auto">
          <a:xfrm>
            <a:off x="1765773" y="620270"/>
            <a:ext cx="8660453" cy="109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Svårt skadade mopedister efter mopedklass, 2007-2020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0" y="6593294"/>
            <a:ext cx="31726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Källa: Transportstyrelsen, STRADA. 2020 preliminära data</a:t>
            </a:r>
          </a:p>
        </p:txBody>
      </p:sp>
    </p:spTree>
    <p:extLst>
      <p:ext uri="{BB962C8B-B14F-4D97-AF65-F5344CB8AC3E}">
        <p14:creationId xmlns:p14="http://schemas.microsoft.com/office/powerpoint/2010/main" val="2625385494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engelsk.pptx" id="{58FECDC4-43EE-452E-90B4-2A507FD98160}" vid="{198B7D48-A319-45AC-9563-EF937B48D82F}"/>
    </a:ext>
  </a:extLst>
</a:theme>
</file>

<file path=ppt/theme/theme14.xml><?xml version="1.0" encoding="utf-8"?>
<a:theme xmlns:a="http://schemas.openxmlformats.org/drawingml/2006/main" name="7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4F1C43FF-EDEE-4BA1-ADEC-32B56CE1542B}" vid="{731CDCDA-CC64-4996-983C-226DBC52A044}"/>
    </a:ext>
  </a:extLst>
</a:theme>
</file>

<file path=ppt/theme/theme16.xml><?xml version="1.0" encoding="utf-8"?>
<a:theme xmlns:a="http://schemas.openxmlformats.org/drawingml/2006/main" name="10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4F1C43FF-EDEE-4BA1-ADEC-32B56CE1542B}" vid="{731CDCDA-CC64-4996-983C-226DBC52A044}"/>
    </a:ext>
  </a:extLst>
</a:theme>
</file>

<file path=ppt/theme/theme17.xml><?xml version="1.0" encoding="utf-8"?>
<a:theme xmlns:a="http://schemas.openxmlformats.org/drawingml/2006/main" name="VTI mall">
  <a:themeElements>
    <a:clrScheme name="Med bakgrundsdekor 1">
      <a:dk1>
        <a:srgbClr val="4D4D4D"/>
      </a:dk1>
      <a:lt1>
        <a:srgbClr val="FFFFFF"/>
      </a:lt1>
      <a:dk2>
        <a:srgbClr val="808080"/>
      </a:dk2>
      <a:lt2>
        <a:srgbClr val="DDDDDD"/>
      </a:lt2>
      <a:accent1>
        <a:srgbClr val="EB0000"/>
      </a:accent1>
      <a:accent2>
        <a:srgbClr val="6D81BB"/>
      </a:accent2>
      <a:accent3>
        <a:srgbClr val="FFFFFF"/>
      </a:accent3>
      <a:accent4>
        <a:srgbClr val="404040"/>
      </a:accent4>
      <a:accent5>
        <a:srgbClr val="F3AAAA"/>
      </a:accent5>
      <a:accent6>
        <a:srgbClr val="6274A9"/>
      </a:accent6>
      <a:hlink>
        <a:srgbClr val="861635"/>
      </a:hlink>
      <a:folHlink>
        <a:srgbClr val="DB9A38"/>
      </a:folHlink>
    </a:clrScheme>
    <a:fontScheme name="Med bakgrundsdek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d bakgrundsdekor 1">
        <a:dk1>
          <a:srgbClr val="4D4D4D"/>
        </a:dk1>
        <a:lt1>
          <a:srgbClr val="FFFFFF"/>
        </a:lt1>
        <a:dk2>
          <a:srgbClr val="808080"/>
        </a:dk2>
        <a:lt2>
          <a:srgbClr val="DDDDDD"/>
        </a:lt2>
        <a:accent1>
          <a:srgbClr val="EB0000"/>
        </a:accent1>
        <a:accent2>
          <a:srgbClr val="6D81BB"/>
        </a:accent2>
        <a:accent3>
          <a:srgbClr val="FFFFFF"/>
        </a:accent3>
        <a:accent4>
          <a:srgbClr val="404040"/>
        </a:accent4>
        <a:accent5>
          <a:srgbClr val="F3AAAA"/>
        </a:accent5>
        <a:accent6>
          <a:srgbClr val="6274A9"/>
        </a:accent6>
        <a:hlink>
          <a:srgbClr val="861635"/>
        </a:hlink>
        <a:folHlink>
          <a:srgbClr val="DB9A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4F1C43FF-EDEE-4BA1-ADEC-32B56CE1542B}" vid="{731CDCDA-CC64-4996-983C-226DBC52A044}"/>
    </a:ext>
  </a:extLst>
</a:theme>
</file>

<file path=ppt/theme/theme19.xml><?xml version="1.0" encoding="utf-8"?>
<a:theme xmlns:a="http://schemas.openxmlformats.org/drawingml/2006/main" name="14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4F1C43FF-EDEE-4BA1-ADEC-32B56CE1542B}" vid="{731CDCDA-CC64-4996-983C-226DBC52A044}"/>
    </a:ext>
  </a:extLst>
</a:theme>
</file>

<file path=ppt/theme/theme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5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otx" id="{4BC99D8B-8970-4CE6-823D-579F6B5F9C94}" vid="{2FA095CB-CA20-4CA3-BB03-C376CA1854FF}"/>
    </a:ext>
  </a:extLst>
</a:theme>
</file>

<file path=ppt/theme/theme21.xml><?xml version="1.0" encoding="utf-8"?>
<a:theme xmlns:a="http://schemas.openxmlformats.org/drawingml/2006/main" name="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BE482BF7-60C6-4C91-8161-795FAB4CA510}"/>
    </a:ext>
  </a:extLst>
</a:theme>
</file>

<file path=ppt/theme/theme2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4F1C43FF-EDEE-4BA1-ADEC-32B56CE1542B}" vid="{731CDCDA-CC64-4996-983C-226DBC52A044}"/>
    </a:ext>
  </a:extLst>
</a:theme>
</file>

<file path=ppt/theme/theme5.xml><?xml version="1.0" encoding="utf-8"?>
<a:theme xmlns:a="http://schemas.openxmlformats.org/drawingml/2006/main" name="Formel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4F1C43FF-EDEE-4BA1-ADEC-32B56CE1542B}" vid="{731CDCDA-CC64-4996-983C-226DBC52A044}"/>
    </a:ext>
  </a:extLst>
</a:theme>
</file>

<file path=ppt/theme/theme7.xml><?xml version="1.0" encoding="utf-8"?>
<a:theme xmlns:a="http://schemas.openxmlformats.org/drawingml/2006/main" name="5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4F1C43FF-EDEE-4BA1-ADEC-32B56CE1542B}" vid="{731CDCDA-CC64-4996-983C-226DBC52A044}"/>
    </a:ext>
  </a:extLst>
</a:theme>
</file>

<file path=ppt/theme/theme8.xml><?xml version="1.0" encoding="utf-8"?>
<a:theme xmlns:a="http://schemas.openxmlformats.org/drawingml/2006/main" name="6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ptx" id="{F3641B5E-A05B-4A1D-B078-9C93D84BB2D1}" vid="{6CF0C5E7-D402-46C4-A123-681285D4FE82}"/>
    </a:ext>
  </a:extLst>
</a:theme>
</file>

<file path=ppt/theme/theme9.xml><?xml version="1.0" encoding="utf-8"?>
<a:theme xmlns:a="http://schemas.openxmlformats.org/drawingml/2006/main" name="Trafikverkspresentation, si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52DCD54B81954C9DF22475C1462A7B" ma:contentTypeVersion="0" ma:contentTypeDescription="Skapa ett nytt dokument." ma:contentTypeScope="" ma:versionID="91f9aa155112459b6a48b1881630b2ec">
  <xsd:schema xmlns:xsd="http://www.w3.org/2001/XMLSchema" xmlns:p="http://schemas.microsoft.com/office/2006/metadata/properties" targetNamespace="http://schemas.microsoft.com/office/2006/metadata/properties" ma:root="true" ma:fieldsID="0972d9b87414d3d716947ba00104245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 ma:readOnly="true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39986BC-A073-457E-B974-83652B6EDE4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D0322D-EFC5-4AAE-8936-7390944E8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0A1708-BD3F-4FE6-8DCE-535A953C6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14981</TotalTime>
  <Words>193</Words>
  <Application>Microsoft Office PowerPoint</Application>
  <PresentationFormat>Bredbild</PresentationFormat>
  <Paragraphs>32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21</vt:i4>
      </vt:variant>
      <vt:variant>
        <vt:lpstr>Bildrubriker</vt:lpstr>
      </vt:variant>
      <vt:variant>
        <vt:i4>10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Wingdings 2</vt:lpstr>
      <vt:lpstr>Anpassad formgivning</vt:lpstr>
      <vt:lpstr>1_Anpassad formgivning</vt:lpstr>
      <vt:lpstr>2_Anpassad formgivning</vt:lpstr>
      <vt:lpstr>3_Anpassad formgivning</vt:lpstr>
      <vt:lpstr>Formell presentation</vt:lpstr>
      <vt:lpstr>4_Anpassad formgivning</vt:lpstr>
      <vt:lpstr>5_Anpassad formgivning</vt:lpstr>
      <vt:lpstr>6_Anpassad formgivning</vt:lpstr>
      <vt:lpstr>Trafikverkspresentation, sidor</vt:lpstr>
      <vt:lpstr>9_Anpassad formgivning</vt:lpstr>
      <vt:lpstr>Presentation</vt:lpstr>
      <vt:lpstr>13_Anpassad formgivning</vt:lpstr>
      <vt:lpstr>11_Anpassad formgivning</vt:lpstr>
      <vt:lpstr>7_Anpassad formgivning</vt:lpstr>
      <vt:lpstr>8_Anpassad formgivning</vt:lpstr>
      <vt:lpstr>10_Anpassad formgivning</vt:lpstr>
      <vt:lpstr>VTI mall</vt:lpstr>
      <vt:lpstr>12_Anpassad formgivning</vt:lpstr>
      <vt:lpstr>14_Anpassad formgivning</vt:lpstr>
      <vt:lpstr>15_Anpassad formgivning</vt:lpstr>
      <vt:lpstr>Rubrik med logga, titel, datum och sidnr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Vägverket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Malmborg_K</dc:creator>
  <cp:lastModifiedBy>Maria Nordqvist</cp:lastModifiedBy>
  <cp:revision>1471</cp:revision>
  <cp:lastPrinted>2019-11-04T08:58:35Z</cp:lastPrinted>
  <dcterms:created xsi:type="dcterms:W3CDTF">2010-03-26T08:06:45Z</dcterms:created>
  <dcterms:modified xsi:type="dcterms:W3CDTF">2021-01-22T13:45:36Z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0x010100FC52DCD54B81954C9DF22475C1462A7B</vt:lpwstr>
  </property>
</Properties>
</file>