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6" r:id="rId5"/>
    <p:sldMasterId id="2147483700" r:id="rId6"/>
    <p:sldMasterId id="2147483705" r:id="rId7"/>
    <p:sldMasterId id="2147483709" r:id="rId8"/>
  </p:sldMasterIdLst>
  <p:notesMasterIdLst>
    <p:notesMasterId r:id="rId10"/>
  </p:notesMasterIdLst>
  <p:handoutMasterIdLst>
    <p:handoutMasterId r:id="rId11"/>
  </p:handoutMasterIdLst>
  <p:sldIdLst>
    <p:sldId id="324" r:id="rId9"/>
  </p:sldIdLst>
  <p:sldSz cx="9144000" cy="5143500" type="screen16x9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63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799" userDrawn="1">
          <p15:clr>
            <a:srgbClr val="A4A3A4"/>
          </p15:clr>
        </p15:guide>
        <p15:guide id="5" pos="2064" userDrawn="1">
          <p15:clr>
            <a:srgbClr val="A4A3A4"/>
          </p15:clr>
        </p15:guide>
        <p15:guide id="6" orient="horz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7326" autoAdjust="0"/>
  </p:normalViewPr>
  <p:slideViewPr>
    <p:cSldViewPr snapToGrid="0" showGuides="1">
      <p:cViewPr varScale="1">
        <p:scale>
          <a:sx n="128" d="100"/>
          <a:sy n="128" d="100"/>
        </p:scale>
        <p:origin x="187" y="106"/>
      </p:cViewPr>
      <p:guideLst>
        <p:guide pos="4563"/>
        <p:guide orient="horz" pos="1620"/>
        <p:guide orient="horz" pos="2799"/>
        <p:guide pos="2064"/>
        <p:guide orient="horz"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D3478FE-3648-4C64-8A1C-DF3C33E06B99}" type="datetimeFigureOut">
              <a:rPr lang="sv-SE"/>
              <a:pPr/>
              <a:t>2022-02-18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24DF4B1-9755-41A5-A919-27724CFB82A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99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E5CD91-217C-4F11-B1BA-F0531FD36C9F}" type="datetimeFigureOut">
              <a:rPr lang="sv-SE"/>
              <a:pPr>
                <a:defRPr/>
              </a:pPr>
              <a:t>2022-02-18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7D7A1-C6AB-4B30-B456-D10DEEDCE0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973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74881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018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316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2000" y="2463728"/>
            <a:ext cx="8100000" cy="135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800" spc="0" baseline="0"/>
            </a:lvl1pPr>
            <a:lvl2pPr marL="431325" indent="-257175">
              <a:buFont typeface="+mj-lt"/>
              <a:buAutoNum type="arabicPeriod"/>
              <a:defRPr/>
            </a:lvl2pPr>
            <a:lvl3pPr marL="604125" indent="-257175">
              <a:buFont typeface="+mj-lt"/>
              <a:buAutoNum type="arabicPeriod"/>
              <a:defRPr/>
            </a:lvl3pPr>
            <a:lvl4pPr marL="776925" indent="-257175">
              <a:buFont typeface="+mj-lt"/>
              <a:buAutoNum type="arabicPeriod"/>
              <a:defRPr/>
            </a:lvl4pPr>
            <a:lvl5pPr marL="922725" indent="-257175"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521100" y="4147200"/>
            <a:ext cx="2054700" cy="69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 för EU-logotyp</a:t>
            </a:r>
          </a:p>
        </p:txBody>
      </p:sp>
    </p:spTree>
    <p:extLst>
      <p:ext uri="{BB962C8B-B14F-4D97-AF65-F5344CB8AC3E}">
        <p14:creationId xmlns:p14="http://schemas.microsoft.com/office/powerpoint/2010/main" val="327671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2000" y="951750"/>
            <a:ext cx="3780000" cy="67500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4842000" y="951750"/>
            <a:ext cx="3780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7614000" y="151200"/>
            <a:ext cx="1325336" cy="273844"/>
          </a:xfrm>
        </p:spPr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522000" y="151200"/>
            <a:ext cx="2677886" cy="273844"/>
          </a:xfrm>
        </p:spPr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151200"/>
            <a:ext cx="588600" cy="273844"/>
          </a:xfrm>
        </p:spPr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628100"/>
            <a:ext cx="3780000" cy="256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011584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4842000" y="951750"/>
            <a:ext cx="3780000" cy="67500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521100" y="951750"/>
            <a:ext cx="3780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4841100" y="1628100"/>
            <a:ext cx="3780000" cy="256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15177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522000" y="951750"/>
            <a:ext cx="8100000" cy="32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717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2000" y="951750"/>
            <a:ext cx="8100000" cy="675000"/>
          </a:xfrm>
          <a:prstGeom prst="rect">
            <a:avLst/>
          </a:prstGeom>
        </p:spPr>
        <p:txBody>
          <a:bodyPr anchor="ctr"/>
          <a:lstStyle>
            <a:lvl1pPr algn="ctr">
              <a:defRPr sz="30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2000" y="1627547"/>
            <a:ext cx="3780000" cy="256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spc="0"/>
            </a:lvl1pPr>
            <a:lvl2pPr marL="174150" indent="0">
              <a:buNone/>
              <a:defRPr/>
            </a:lvl2pPr>
            <a:lvl3pPr marL="346950" indent="0">
              <a:buNone/>
              <a:defRPr/>
            </a:lvl3pPr>
            <a:lvl4pPr marL="519750" indent="0">
              <a:buNone/>
              <a:defRPr/>
            </a:lvl4pPr>
            <a:lvl5pPr marL="66555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4841100" y="1626750"/>
            <a:ext cx="3780000" cy="2565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691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2841750"/>
            <a:ext cx="8100000" cy="13500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0541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2841750"/>
            <a:ext cx="8100000" cy="13500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295531"/>
            <a:ext cx="9144000" cy="2077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3999" y="0"/>
            <a:ext cx="1136003" cy="5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26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295531"/>
            <a:ext cx="9144000" cy="2077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3999" y="0"/>
            <a:ext cx="1136003" cy="5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334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1610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1100" y="953100"/>
            <a:ext cx="8100000" cy="675000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896750"/>
            <a:ext cx="6455700" cy="229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486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0697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124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941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0651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7232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6791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0654-7AAC-4ACD-93B2-8806A6B72058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0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4"/>
            <a:ext cx="2139312" cy="2578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52467" cy="5164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5"/>
            <a:ext cx="8229600" cy="3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4"/>
            <a:ext cx="2139312" cy="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6"/>
            <a:ext cx="8229600" cy="3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5"/>
            <a:ext cx="2139312" cy="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6"/>
            <a:ext cx="8229600" cy="3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5"/>
            <a:ext cx="2139312" cy="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3999" y="0"/>
            <a:ext cx="1136003" cy="567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1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1pPr>
      <a:lvl2pPr marL="3456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2pPr>
      <a:lvl3pPr marL="5184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4pPr>
      <a:lvl5pPr marL="837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3"/>
          <p:cNvGrpSpPr>
            <a:grpSpLocks/>
          </p:cNvGrpSpPr>
          <p:nvPr/>
        </p:nvGrpSpPr>
        <p:grpSpPr bwMode="auto">
          <a:xfrm>
            <a:off x="5489972" y="1473994"/>
            <a:ext cx="2071688" cy="990600"/>
            <a:chOff x="3651" y="1918"/>
            <a:chExt cx="1740" cy="832"/>
          </a:xfrm>
        </p:grpSpPr>
        <p:sp>
          <p:nvSpPr>
            <p:cNvPr id="142383" name="Line 4"/>
            <p:cNvSpPr>
              <a:spLocks noChangeAspect="1" noChangeShapeType="1"/>
            </p:cNvSpPr>
            <p:nvPr/>
          </p:nvSpPr>
          <p:spPr bwMode="auto">
            <a:xfrm>
              <a:off x="4824" y="2411"/>
              <a:ext cx="567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84" name="Line 5"/>
            <p:cNvSpPr>
              <a:spLocks noChangeAspect="1" noChangeShapeType="1"/>
            </p:cNvSpPr>
            <p:nvPr/>
          </p:nvSpPr>
          <p:spPr bwMode="auto">
            <a:xfrm>
              <a:off x="4839" y="2390"/>
              <a:ext cx="0" cy="35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85" name="Line 6"/>
            <p:cNvSpPr>
              <a:spLocks noChangeAspect="1" noChangeShapeType="1"/>
            </p:cNvSpPr>
            <p:nvPr/>
          </p:nvSpPr>
          <p:spPr bwMode="auto">
            <a:xfrm>
              <a:off x="4238" y="2387"/>
              <a:ext cx="0" cy="35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86" name="Line 7"/>
            <p:cNvSpPr>
              <a:spLocks noChangeAspect="1" noChangeShapeType="1"/>
            </p:cNvSpPr>
            <p:nvPr/>
          </p:nvSpPr>
          <p:spPr bwMode="auto">
            <a:xfrm>
              <a:off x="3651" y="2411"/>
              <a:ext cx="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87" name="Line 8"/>
            <p:cNvSpPr>
              <a:spLocks noChangeAspect="1" noChangeShapeType="1"/>
            </p:cNvSpPr>
            <p:nvPr/>
          </p:nvSpPr>
          <p:spPr bwMode="auto">
            <a:xfrm>
              <a:off x="3651" y="1918"/>
              <a:ext cx="173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88" name="Line 9"/>
            <p:cNvSpPr>
              <a:spLocks noChangeAspect="1" noChangeShapeType="1"/>
            </p:cNvSpPr>
            <p:nvPr/>
          </p:nvSpPr>
          <p:spPr bwMode="auto">
            <a:xfrm>
              <a:off x="3651" y="1934"/>
              <a:ext cx="17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89" name="Line 10"/>
            <p:cNvSpPr>
              <a:spLocks noChangeAspect="1" noChangeShapeType="1"/>
            </p:cNvSpPr>
            <p:nvPr/>
          </p:nvSpPr>
          <p:spPr bwMode="auto">
            <a:xfrm>
              <a:off x="3651" y="2396"/>
              <a:ext cx="6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90" name="Line 11"/>
            <p:cNvSpPr>
              <a:spLocks noChangeAspect="1" noChangeShapeType="1"/>
            </p:cNvSpPr>
            <p:nvPr/>
          </p:nvSpPr>
          <p:spPr bwMode="auto">
            <a:xfrm>
              <a:off x="4823" y="2396"/>
              <a:ext cx="5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91" name="Line 12"/>
            <p:cNvSpPr>
              <a:spLocks noChangeAspect="1" noChangeShapeType="1"/>
            </p:cNvSpPr>
            <p:nvPr/>
          </p:nvSpPr>
          <p:spPr bwMode="auto">
            <a:xfrm>
              <a:off x="4254" y="2387"/>
              <a:ext cx="0" cy="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92" name="Line 13"/>
            <p:cNvSpPr>
              <a:spLocks noChangeAspect="1" noChangeShapeType="1"/>
            </p:cNvSpPr>
            <p:nvPr/>
          </p:nvSpPr>
          <p:spPr bwMode="auto">
            <a:xfrm>
              <a:off x="4823" y="2387"/>
              <a:ext cx="0" cy="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93" name="Line 14"/>
            <p:cNvSpPr>
              <a:spLocks noChangeAspect="1" noChangeShapeType="1"/>
            </p:cNvSpPr>
            <p:nvPr/>
          </p:nvSpPr>
          <p:spPr bwMode="auto">
            <a:xfrm>
              <a:off x="3651" y="2176"/>
              <a:ext cx="17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94" name="Line 15"/>
            <p:cNvSpPr>
              <a:spLocks noChangeAspect="1" noChangeShapeType="1"/>
            </p:cNvSpPr>
            <p:nvPr/>
          </p:nvSpPr>
          <p:spPr bwMode="auto">
            <a:xfrm>
              <a:off x="4539" y="2396"/>
              <a:ext cx="0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95" name="Rectangle 16"/>
            <p:cNvSpPr>
              <a:spLocks noChangeAspect="1" noChangeArrowheads="1"/>
            </p:cNvSpPr>
            <p:nvPr/>
          </p:nvSpPr>
          <p:spPr bwMode="auto">
            <a:xfrm rot="5400000">
              <a:off x="4556" y="2556"/>
              <a:ext cx="283" cy="1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48" tIns="34275" rIns="68548" bIns="342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sv-SE" altLang="sv-SE" sz="1050">
                  <a:solidFill>
                    <a:prstClr val="black"/>
                  </a:solidFill>
                  <a:latin typeface="Verdana" panose="020B0604030504040204" pitchFamily="34" charset="0"/>
                </a:rPr>
                <a:t>Car</a:t>
              </a:r>
            </a:p>
          </p:txBody>
        </p:sp>
        <p:sp>
          <p:nvSpPr>
            <p:cNvPr id="142396" name="Rectangle 17"/>
            <p:cNvSpPr>
              <a:spLocks noChangeAspect="1" noChangeArrowheads="1"/>
            </p:cNvSpPr>
            <p:nvPr/>
          </p:nvSpPr>
          <p:spPr bwMode="auto">
            <a:xfrm>
              <a:off x="3686" y="2289"/>
              <a:ext cx="249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endParaRPr lang="en-GB" altLang="sv-SE" sz="1350">
                <a:solidFill>
                  <a:prstClr val="black"/>
                </a:solidFill>
              </a:endParaRPr>
            </a:p>
          </p:txBody>
        </p:sp>
        <p:sp>
          <p:nvSpPr>
            <p:cNvPr id="142397" name="Text Box 18"/>
            <p:cNvSpPr txBox="1">
              <a:spLocks noChangeAspect="1" noChangeArrowheads="1"/>
            </p:cNvSpPr>
            <p:nvPr/>
          </p:nvSpPr>
          <p:spPr bwMode="auto">
            <a:xfrm>
              <a:off x="3679" y="2138"/>
              <a:ext cx="5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8" tIns="34275" rIns="68548" bIns="3427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>
                <a:spcBef>
                  <a:spcPct val="50000"/>
                </a:spcBef>
                <a:buNone/>
              </a:pPr>
              <a:r>
                <a:rPr lang="sv-SE" altLang="sv-SE" sz="1050">
                  <a:solidFill>
                    <a:prstClr val="black"/>
                  </a:solidFill>
                  <a:latin typeface="Verdana" panose="020B0604030504040204" pitchFamily="34" charset="0"/>
                </a:rPr>
                <a:t>Mc</a:t>
              </a:r>
            </a:p>
          </p:txBody>
        </p:sp>
        <p:sp>
          <p:nvSpPr>
            <p:cNvPr id="142398" name="Line 19"/>
            <p:cNvSpPr>
              <a:spLocks noChangeAspect="1" noChangeShapeType="1"/>
            </p:cNvSpPr>
            <p:nvPr/>
          </p:nvSpPr>
          <p:spPr bwMode="auto">
            <a:xfrm flipV="1">
              <a:off x="3935" y="2307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99" name="Line 20"/>
            <p:cNvSpPr>
              <a:spLocks noChangeAspect="1" noChangeShapeType="1"/>
            </p:cNvSpPr>
            <p:nvPr/>
          </p:nvSpPr>
          <p:spPr bwMode="auto">
            <a:xfrm>
              <a:off x="4538" y="2431"/>
              <a:ext cx="2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400" name="Line 21"/>
            <p:cNvSpPr>
              <a:spLocks noChangeAspect="1" noChangeShapeType="1"/>
            </p:cNvSpPr>
            <p:nvPr/>
          </p:nvSpPr>
          <p:spPr bwMode="auto">
            <a:xfrm flipV="1">
              <a:off x="4699" y="2324"/>
              <a:ext cx="0" cy="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2339" name="Group 22"/>
          <p:cNvGrpSpPr>
            <a:grpSpLocks/>
          </p:cNvGrpSpPr>
          <p:nvPr/>
        </p:nvGrpSpPr>
        <p:grpSpPr bwMode="auto">
          <a:xfrm>
            <a:off x="2413398" y="-808434"/>
            <a:ext cx="1793081" cy="3271838"/>
            <a:chOff x="1103" y="2306"/>
            <a:chExt cx="1506" cy="4361730"/>
          </a:xfrm>
        </p:grpSpPr>
        <p:sp>
          <p:nvSpPr>
            <p:cNvPr id="142366" name="Line 23"/>
            <p:cNvSpPr>
              <a:spLocks noChangeShapeType="1"/>
            </p:cNvSpPr>
            <p:nvPr/>
          </p:nvSpPr>
          <p:spPr bwMode="auto">
            <a:xfrm>
              <a:off x="2118" y="3822699"/>
              <a:ext cx="491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67" name="Line 24"/>
            <p:cNvSpPr>
              <a:spLocks noChangeShapeType="1"/>
            </p:cNvSpPr>
            <p:nvPr/>
          </p:nvSpPr>
          <p:spPr bwMode="auto">
            <a:xfrm>
              <a:off x="2133" y="3789361"/>
              <a:ext cx="0" cy="56356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68" name="Line 25"/>
            <p:cNvSpPr>
              <a:spLocks noChangeShapeType="1"/>
            </p:cNvSpPr>
            <p:nvPr/>
          </p:nvSpPr>
          <p:spPr bwMode="auto">
            <a:xfrm>
              <a:off x="1610" y="3789361"/>
              <a:ext cx="0" cy="56356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69" name="Line 26"/>
            <p:cNvSpPr>
              <a:spLocks noChangeShapeType="1"/>
            </p:cNvSpPr>
            <p:nvPr/>
          </p:nvSpPr>
          <p:spPr bwMode="auto">
            <a:xfrm>
              <a:off x="1103" y="3827461"/>
              <a:ext cx="522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0" name="Line 27"/>
            <p:cNvSpPr>
              <a:spLocks noChangeShapeType="1"/>
            </p:cNvSpPr>
            <p:nvPr/>
          </p:nvSpPr>
          <p:spPr bwMode="auto">
            <a:xfrm>
              <a:off x="1105" y="3044824"/>
              <a:ext cx="150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1" name="Line 28"/>
            <p:cNvSpPr>
              <a:spLocks noChangeShapeType="1"/>
            </p:cNvSpPr>
            <p:nvPr/>
          </p:nvSpPr>
          <p:spPr bwMode="auto">
            <a:xfrm>
              <a:off x="1104" y="3068636"/>
              <a:ext cx="15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2" name="Line 29"/>
            <p:cNvSpPr>
              <a:spLocks noChangeShapeType="1"/>
            </p:cNvSpPr>
            <p:nvPr/>
          </p:nvSpPr>
          <p:spPr bwMode="auto">
            <a:xfrm>
              <a:off x="1104" y="3802061"/>
              <a:ext cx="5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3" name="Line 30"/>
            <p:cNvSpPr>
              <a:spLocks noChangeShapeType="1"/>
            </p:cNvSpPr>
            <p:nvPr/>
          </p:nvSpPr>
          <p:spPr bwMode="auto">
            <a:xfrm>
              <a:off x="2117" y="3802061"/>
              <a:ext cx="4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4" name="Line 31"/>
            <p:cNvSpPr>
              <a:spLocks noChangeShapeType="1"/>
            </p:cNvSpPr>
            <p:nvPr/>
          </p:nvSpPr>
          <p:spPr bwMode="auto">
            <a:xfrm>
              <a:off x="1626" y="3789361"/>
              <a:ext cx="0" cy="5635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5" name="Line 32"/>
            <p:cNvSpPr>
              <a:spLocks noChangeShapeType="1"/>
            </p:cNvSpPr>
            <p:nvPr/>
          </p:nvSpPr>
          <p:spPr bwMode="auto">
            <a:xfrm>
              <a:off x="2117" y="3787774"/>
              <a:ext cx="0" cy="5619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6" name="Line 33"/>
            <p:cNvSpPr>
              <a:spLocks noChangeShapeType="1"/>
            </p:cNvSpPr>
            <p:nvPr/>
          </p:nvSpPr>
          <p:spPr bwMode="auto">
            <a:xfrm>
              <a:off x="1104" y="3451224"/>
              <a:ext cx="1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7" name="Line 34"/>
            <p:cNvSpPr>
              <a:spLocks noChangeShapeType="1"/>
            </p:cNvSpPr>
            <p:nvPr/>
          </p:nvSpPr>
          <p:spPr bwMode="auto">
            <a:xfrm>
              <a:off x="1871" y="3802061"/>
              <a:ext cx="0" cy="561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8" name="Rectangle 35"/>
            <p:cNvSpPr>
              <a:spLocks noChangeArrowheads="1"/>
            </p:cNvSpPr>
            <p:nvPr/>
          </p:nvSpPr>
          <p:spPr bwMode="auto">
            <a:xfrm>
              <a:off x="2209" y="3181349"/>
              <a:ext cx="245" cy="169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48" tIns="34275" rIns="68548" bIns="342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sv-SE" altLang="sv-SE" sz="1050">
                  <a:solidFill>
                    <a:prstClr val="black"/>
                  </a:solidFill>
                  <a:latin typeface="Verdana" panose="020B0604030504040204" pitchFamily="34" charset="0"/>
                </a:rPr>
                <a:t>Car</a:t>
              </a:r>
            </a:p>
          </p:txBody>
        </p:sp>
        <p:sp>
          <p:nvSpPr>
            <p:cNvPr id="142379" name="Freeform 36"/>
            <p:cNvSpPr>
              <a:spLocks/>
            </p:cNvSpPr>
            <p:nvPr/>
          </p:nvSpPr>
          <p:spPr bwMode="auto">
            <a:xfrm>
              <a:off x="1733" y="3294061"/>
              <a:ext cx="476" cy="619125"/>
            </a:xfrm>
            <a:custGeom>
              <a:avLst/>
              <a:gdLst>
                <a:gd name="T0" fmla="*/ 1 w 703"/>
                <a:gd name="T1" fmla="*/ 0 h 499"/>
                <a:gd name="T2" fmla="*/ 1 w 703"/>
                <a:gd name="T3" fmla="*/ 2147483646 h 499"/>
                <a:gd name="T4" fmla="*/ 1 w 703"/>
                <a:gd name="T5" fmla="*/ 2147483646 h 499"/>
                <a:gd name="T6" fmla="*/ 0 60000 65536"/>
                <a:gd name="T7" fmla="*/ 0 60000 65536"/>
                <a:gd name="T8" fmla="*/ 0 60000 65536"/>
                <a:gd name="T9" fmla="*/ 0 w 703"/>
                <a:gd name="T10" fmla="*/ 0 h 499"/>
                <a:gd name="T11" fmla="*/ 703 w 70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499">
                  <a:moveTo>
                    <a:pt x="703" y="0"/>
                  </a:moveTo>
                  <a:cubicBezTo>
                    <a:pt x="464" y="4"/>
                    <a:pt x="226" y="8"/>
                    <a:pt x="113" y="91"/>
                  </a:cubicBezTo>
                  <a:cubicBezTo>
                    <a:pt x="0" y="174"/>
                    <a:pt x="11" y="336"/>
                    <a:pt x="22" y="49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80" name="Rectangle 37"/>
            <p:cNvSpPr>
              <a:spLocks noChangeArrowheads="1"/>
            </p:cNvSpPr>
            <p:nvPr/>
          </p:nvSpPr>
          <p:spPr bwMode="auto">
            <a:xfrm>
              <a:off x="1135" y="3632199"/>
              <a:ext cx="215" cy="55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endParaRPr lang="en-GB" altLang="sv-SE" sz="1350">
                <a:solidFill>
                  <a:prstClr val="black"/>
                </a:solidFill>
              </a:endParaRPr>
            </a:p>
          </p:txBody>
        </p:sp>
        <p:sp>
          <p:nvSpPr>
            <p:cNvPr id="142381" name="Text Box 38"/>
            <p:cNvSpPr txBox="1">
              <a:spLocks noChangeArrowheads="1"/>
            </p:cNvSpPr>
            <p:nvPr/>
          </p:nvSpPr>
          <p:spPr bwMode="auto">
            <a:xfrm>
              <a:off x="1124" y="3417886"/>
              <a:ext cx="337" cy="27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8" tIns="34275" rIns="68548" bIns="3427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>
                <a:spcBef>
                  <a:spcPct val="50000"/>
                </a:spcBef>
                <a:buNone/>
              </a:pPr>
              <a:r>
                <a:rPr lang="sv-SE" altLang="sv-SE" sz="900">
                  <a:solidFill>
                    <a:prstClr val="black"/>
                  </a:solidFill>
                  <a:latin typeface="Verdana" panose="020B0604030504040204" pitchFamily="34" charset="0"/>
                </a:rPr>
                <a:t>Mc</a:t>
              </a:r>
            </a:p>
          </p:txBody>
        </p:sp>
        <p:sp>
          <p:nvSpPr>
            <p:cNvPr id="142382" name="Line 39"/>
            <p:cNvSpPr>
              <a:spLocks noChangeShapeType="1"/>
            </p:cNvSpPr>
            <p:nvPr/>
          </p:nvSpPr>
          <p:spPr bwMode="auto">
            <a:xfrm>
              <a:off x="1350" y="2306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sv-SE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2340" name="Line 40"/>
          <p:cNvSpPr>
            <a:spLocks noChangeShapeType="1"/>
          </p:cNvSpPr>
          <p:nvPr/>
        </p:nvSpPr>
        <p:spPr bwMode="auto">
          <a:xfrm>
            <a:off x="3620691" y="3345656"/>
            <a:ext cx="584597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41" name="Line 41"/>
          <p:cNvSpPr>
            <a:spLocks noChangeShapeType="1"/>
          </p:cNvSpPr>
          <p:nvPr/>
        </p:nvSpPr>
        <p:spPr bwMode="auto">
          <a:xfrm>
            <a:off x="3638550" y="3320653"/>
            <a:ext cx="0" cy="42267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42" name="Line 42"/>
          <p:cNvSpPr>
            <a:spLocks noChangeShapeType="1"/>
          </p:cNvSpPr>
          <p:nvPr/>
        </p:nvSpPr>
        <p:spPr bwMode="auto">
          <a:xfrm>
            <a:off x="3017044" y="3320653"/>
            <a:ext cx="0" cy="42267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43" name="Line 43"/>
          <p:cNvSpPr>
            <a:spLocks noChangeShapeType="1"/>
          </p:cNvSpPr>
          <p:nvPr/>
        </p:nvSpPr>
        <p:spPr bwMode="auto">
          <a:xfrm>
            <a:off x="2413398" y="3349229"/>
            <a:ext cx="621506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44" name="Line 44"/>
          <p:cNvSpPr>
            <a:spLocks noChangeShapeType="1"/>
          </p:cNvSpPr>
          <p:nvPr/>
        </p:nvSpPr>
        <p:spPr bwMode="auto">
          <a:xfrm>
            <a:off x="2415779" y="2759869"/>
            <a:ext cx="1789509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45" name="Line 45"/>
          <p:cNvSpPr>
            <a:spLocks noChangeShapeType="1"/>
          </p:cNvSpPr>
          <p:nvPr/>
        </p:nvSpPr>
        <p:spPr bwMode="auto">
          <a:xfrm>
            <a:off x="2415779" y="2778919"/>
            <a:ext cx="178950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46" name="Line 46"/>
          <p:cNvSpPr>
            <a:spLocks noChangeShapeType="1"/>
          </p:cNvSpPr>
          <p:nvPr/>
        </p:nvSpPr>
        <p:spPr bwMode="auto">
          <a:xfrm>
            <a:off x="2415779" y="3328988"/>
            <a:ext cx="621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47" name="Line 47"/>
          <p:cNvSpPr>
            <a:spLocks noChangeShapeType="1"/>
          </p:cNvSpPr>
          <p:nvPr/>
        </p:nvSpPr>
        <p:spPr bwMode="auto">
          <a:xfrm>
            <a:off x="3620691" y="3328988"/>
            <a:ext cx="5845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48" name="Line 48"/>
          <p:cNvSpPr>
            <a:spLocks noChangeShapeType="1"/>
          </p:cNvSpPr>
          <p:nvPr/>
        </p:nvSpPr>
        <p:spPr bwMode="auto">
          <a:xfrm>
            <a:off x="3040897" y="3317082"/>
            <a:ext cx="0" cy="4226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49" name="Line 49"/>
          <p:cNvSpPr>
            <a:spLocks noChangeShapeType="1"/>
          </p:cNvSpPr>
          <p:nvPr/>
        </p:nvSpPr>
        <p:spPr bwMode="auto">
          <a:xfrm>
            <a:off x="3620691" y="3318273"/>
            <a:ext cx="0" cy="4214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50" name="Line 50"/>
          <p:cNvSpPr>
            <a:spLocks noChangeShapeType="1"/>
          </p:cNvSpPr>
          <p:nvPr/>
        </p:nvSpPr>
        <p:spPr bwMode="auto">
          <a:xfrm>
            <a:off x="2415779" y="3065860"/>
            <a:ext cx="178950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51" name="Line 51"/>
          <p:cNvSpPr>
            <a:spLocks noChangeShapeType="1"/>
          </p:cNvSpPr>
          <p:nvPr/>
        </p:nvSpPr>
        <p:spPr bwMode="auto">
          <a:xfrm>
            <a:off x="3327797" y="3328988"/>
            <a:ext cx="0" cy="42148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52" name="Rectangle 52"/>
          <p:cNvSpPr>
            <a:spLocks noChangeArrowheads="1"/>
          </p:cNvSpPr>
          <p:nvPr/>
        </p:nvSpPr>
        <p:spPr bwMode="auto">
          <a:xfrm>
            <a:off x="3406379" y="2863453"/>
            <a:ext cx="291703" cy="1273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48" tIns="34275" rIns="68548" bIns="342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sv-SE" altLang="sv-SE" sz="1050">
                <a:solidFill>
                  <a:prstClr val="black"/>
                </a:solidFill>
                <a:latin typeface="Verdana" panose="020B0604030504040204" pitchFamily="34" charset="0"/>
              </a:rPr>
              <a:t>Car</a:t>
            </a:r>
          </a:p>
        </p:txBody>
      </p:sp>
      <p:sp>
        <p:nvSpPr>
          <p:cNvPr id="142353" name="Freeform 53"/>
          <p:cNvSpPr>
            <a:spLocks/>
          </p:cNvSpPr>
          <p:nvPr/>
        </p:nvSpPr>
        <p:spPr bwMode="auto">
          <a:xfrm>
            <a:off x="3164682" y="2947988"/>
            <a:ext cx="222647" cy="464344"/>
          </a:xfrm>
          <a:custGeom>
            <a:avLst/>
            <a:gdLst>
              <a:gd name="T0" fmla="*/ 2147483646 w 703"/>
              <a:gd name="T1" fmla="*/ 0 h 499"/>
              <a:gd name="T2" fmla="*/ 2147483646 w 703"/>
              <a:gd name="T3" fmla="*/ 2147483646 h 499"/>
              <a:gd name="T4" fmla="*/ 2147483646 w 703"/>
              <a:gd name="T5" fmla="*/ 2147483646 h 499"/>
              <a:gd name="T6" fmla="*/ 0 60000 65536"/>
              <a:gd name="T7" fmla="*/ 0 60000 65536"/>
              <a:gd name="T8" fmla="*/ 0 60000 65536"/>
              <a:gd name="T9" fmla="*/ 0 w 703"/>
              <a:gd name="T10" fmla="*/ 0 h 499"/>
              <a:gd name="T11" fmla="*/ 703 w 70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3" h="499">
                <a:moveTo>
                  <a:pt x="703" y="0"/>
                </a:moveTo>
                <a:cubicBezTo>
                  <a:pt x="464" y="4"/>
                  <a:pt x="226" y="8"/>
                  <a:pt x="113" y="91"/>
                </a:cubicBezTo>
                <a:cubicBezTo>
                  <a:pt x="0" y="174"/>
                  <a:pt x="11" y="336"/>
                  <a:pt x="22" y="49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54" name="Rectangle 54"/>
          <p:cNvSpPr>
            <a:spLocks noChangeArrowheads="1"/>
          </p:cNvSpPr>
          <p:nvPr/>
        </p:nvSpPr>
        <p:spPr bwMode="auto">
          <a:xfrm rot="-560939">
            <a:off x="3993357" y="2975372"/>
            <a:ext cx="255985" cy="416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endParaRPr lang="en-GB" altLang="sv-SE" sz="1350">
              <a:solidFill>
                <a:prstClr val="black"/>
              </a:solidFill>
            </a:endParaRPr>
          </a:p>
        </p:txBody>
      </p:sp>
      <p:sp>
        <p:nvSpPr>
          <p:cNvPr id="142355" name="Text Box 55"/>
          <p:cNvSpPr txBox="1">
            <a:spLocks noChangeArrowheads="1"/>
          </p:cNvSpPr>
          <p:nvPr/>
        </p:nvSpPr>
        <p:spPr bwMode="auto">
          <a:xfrm>
            <a:off x="3948113" y="2776538"/>
            <a:ext cx="401241" cy="2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8" tIns="34275" rIns="68548" bIns="3427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sv-SE" altLang="sv-SE" sz="900">
                <a:solidFill>
                  <a:prstClr val="black"/>
                </a:solidFill>
                <a:latin typeface="Verdana" panose="020B0604030504040204" pitchFamily="34" charset="0"/>
              </a:rPr>
              <a:t>Mc</a:t>
            </a:r>
          </a:p>
        </p:txBody>
      </p:sp>
      <p:sp>
        <p:nvSpPr>
          <p:cNvPr id="619576" name="Text Box 56"/>
          <p:cNvSpPr txBox="1">
            <a:spLocks noChangeArrowheads="1"/>
          </p:cNvSpPr>
          <p:nvPr/>
        </p:nvSpPr>
        <p:spPr bwMode="auto">
          <a:xfrm>
            <a:off x="2237233" y="1135856"/>
            <a:ext cx="2334768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48" tIns="34275" rIns="68548" bIns="3427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r>
              <a:rPr lang="sv-SE" altLang="sv-SE" sz="135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Avsvängande</a:t>
            </a:r>
            <a:endParaRPr lang="sv-SE" altLang="sv-SE" sz="135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2357" name="Text Box 57"/>
          <p:cNvSpPr txBox="1">
            <a:spLocks noChangeArrowheads="1"/>
          </p:cNvSpPr>
          <p:nvPr/>
        </p:nvSpPr>
        <p:spPr bwMode="auto">
          <a:xfrm>
            <a:off x="1594247" y="1581151"/>
            <a:ext cx="819150" cy="3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8" tIns="34275" rIns="68548" bIns="3427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sv-SE" altLang="sv-SE" sz="1800" dirty="0">
                <a:solidFill>
                  <a:prstClr val="black"/>
                </a:solidFill>
                <a:latin typeface="Verdana" panose="020B0604030504040204" pitchFamily="34" charset="0"/>
              </a:rPr>
              <a:t>40 %</a:t>
            </a:r>
          </a:p>
        </p:txBody>
      </p:sp>
      <p:sp>
        <p:nvSpPr>
          <p:cNvPr id="142358" name="Text Box 58"/>
          <p:cNvSpPr txBox="1">
            <a:spLocks noChangeArrowheads="1"/>
          </p:cNvSpPr>
          <p:nvPr/>
        </p:nvSpPr>
        <p:spPr bwMode="auto">
          <a:xfrm>
            <a:off x="1601391" y="2920604"/>
            <a:ext cx="819150" cy="3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8" tIns="34275" rIns="68548" bIns="3427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sv-SE" altLang="sv-SE" sz="1800" dirty="0">
                <a:solidFill>
                  <a:prstClr val="black"/>
                </a:solidFill>
                <a:latin typeface="Verdana" panose="020B0604030504040204" pitchFamily="34" charset="0"/>
              </a:rPr>
              <a:t>21 %</a:t>
            </a:r>
          </a:p>
        </p:txBody>
      </p:sp>
      <p:sp>
        <p:nvSpPr>
          <p:cNvPr id="619579" name="Text Box 59"/>
          <p:cNvSpPr txBox="1">
            <a:spLocks noChangeArrowheads="1"/>
          </p:cNvSpPr>
          <p:nvPr/>
        </p:nvSpPr>
        <p:spPr bwMode="auto">
          <a:xfrm>
            <a:off x="5523310" y="1117739"/>
            <a:ext cx="1835944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48" tIns="34275" rIns="68548" bIns="3427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r>
              <a:rPr lang="sv-SE" altLang="sv-SE" sz="135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Korsande kurs</a:t>
            </a:r>
          </a:p>
        </p:txBody>
      </p:sp>
      <p:sp>
        <p:nvSpPr>
          <p:cNvPr id="142360" name="Text Box 60"/>
          <p:cNvSpPr txBox="1">
            <a:spLocks noChangeArrowheads="1"/>
          </p:cNvSpPr>
          <p:nvPr/>
        </p:nvSpPr>
        <p:spPr bwMode="auto">
          <a:xfrm>
            <a:off x="4733925" y="1581151"/>
            <a:ext cx="819150" cy="3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8" tIns="34275" rIns="68548" bIns="3427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sv-SE" altLang="sv-SE" sz="1800" dirty="0">
                <a:solidFill>
                  <a:prstClr val="black"/>
                </a:solidFill>
                <a:latin typeface="Verdana" panose="020B0604030504040204" pitchFamily="34" charset="0"/>
              </a:rPr>
              <a:t>39 %</a:t>
            </a:r>
          </a:p>
        </p:txBody>
      </p:sp>
      <p:sp>
        <p:nvSpPr>
          <p:cNvPr id="142361" name="Freeform 62"/>
          <p:cNvSpPr>
            <a:spLocks/>
          </p:cNvSpPr>
          <p:nvPr/>
        </p:nvSpPr>
        <p:spPr bwMode="auto">
          <a:xfrm>
            <a:off x="3671379" y="2984257"/>
            <a:ext cx="254794" cy="169277"/>
          </a:xfrm>
          <a:custGeom>
            <a:avLst/>
            <a:gdLst>
              <a:gd name="T0" fmla="*/ 2147483646 w 214"/>
              <a:gd name="T1" fmla="*/ 2147483646 h 28"/>
              <a:gd name="T2" fmla="*/ 2147483646 w 214"/>
              <a:gd name="T3" fmla="*/ 2147483646 h 28"/>
              <a:gd name="T4" fmla="*/ 0 w 214"/>
              <a:gd name="T5" fmla="*/ 0 h 28"/>
              <a:gd name="T6" fmla="*/ 0 60000 65536"/>
              <a:gd name="T7" fmla="*/ 0 60000 65536"/>
              <a:gd name="T8" fmla="*/ 0 60000 65536"/>
              <a:gd name="T9" fmla="*/ 0 w 214"/>
              <a:gd name="T10" fmla="*/ 0 h 28"/>
              <a:gd name="T11" fmla="*/ 214 w 21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28">
                <a:moveTo>
                  <a:pt x="214" y="17"/>
                </a:moveTo>
                <a:cubicBezTo>
                  <a:pt x="153" y="22"/>
                  <a:pt x="93" y="28"/>
                  <a:pt x="57" y="25"/>
                </a:cubicBezTo>
                <a:cubicBezTo>
                  <a:pt x="21" y="22"/>
                  <a:pt x="10" y="11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685800"/>
            <a:endParaRPr lang="sv-SE" sz="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62" name="Freeform 63"/>
          <p:cNvSpPr>
            <a:spLocks/>
          </p:cNvSpPr>
          <p:nvPr/>
        </p:nvSpPr>
        <p:spPr bwMode="auto">
          <a:xfrm>
            <a:off x="3327797" y="3033712"/>
            <a:ext cx="636984" cy="172023"/>
          </a:xfrm>
          <a:custGeom>
            <a:avLst/>
            <a:gdLst>
              <a:gd name="T0" fmla="*/ 2147483646 w 543"/>
              <a:gd name="T1" fmla="*/ 0 h 82"/>
              <a:gd name="T2" fmla="*/ 2147483646 w 543"/>
              <a:gd name="T3" fmla="*/ 2147483646 h 82"/>
              <a:gd name="T4" fmla="*/ 0 w 543"/>
              <a:gd name="T5" fmla="*/ 2147483646 h 82"/>
              <a:gd name="T6" fmla="*/ 0 60000 65536"/>
              <a:gd name="T7" fmla="*/ 0 60000 65536"/>
              <a:gd name="T8" fmla="*/ 0 60000 65536"/>
              <a:gd name="T9" fmla="*/ 0 w 543"/>
              <a:gd name="T10" fmla="*/ 0 h 82"/>
              <a:gd name="T11" fmla="*/ 543 w 543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3" h="82">
                <a:moveTo>
                  <a:pt x="543" y="0"/>
                </a:moveTo>
                <a:cubicBezTo>
                  <a:pt x="427" y="21"/>
                  <a:pt x="312" y="43"/>
                  <a:pt x="222" y="57"/>
                </a:cubicBezTo>
                <a:cubicBezTo>
                  <a:pt x="132" y="71"/>
                  <a:pt x="66" y="76"/>
                  <a:pt x="0" y="82"/>
                </a:cubicBezTo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363" name="Rubrik 1"/>
          <p:cNvSpPr txBox="1">
            <a:spLocks/>
          </p:cNvSpPr>
          <p:nvPr/>
        </p:nvSpPr>
        <p:spPr bwMode="auto">
          <a:xfrm>
            <a:off x="359119" y="98756"/>
            <a:ext cx="8553233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sv-SE" altLang="sv-SE" sz="2400" b="1" dirty="0">
                <a:solidFill>
                  <a:prstClr val="black"/>
                </a:solidFill>
              </a:rPr>
              <a:t>Händelseförlopp i korsningsolyckor med dödlig utgång med motorcyklar 2012-2021 (85 olyckor)</a:t>
            </a:r>
            <a:endParaRPr lang="sv-SE" altLang="sv-SE" sz="2400" b="1" dirty="0">
              <a:solidFill>
                <a:srgbClr val="FF0000"/>
              </a:solidFill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1494235" y="3888183"/>
            <a:ext cx="6378629" cy="7463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68548" tIns="34275" rIns="68548" bIns="3427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r>
              <a:rPr lang="en-US" altLang="sv-SE" sz="1100" dirty="0">
                <a:solidFill>
                  <a:prstClr val="black"/>
                </a:solidFill>
              </a:rPr>
              <a:t>I </a:t>
            </a:r>
            <a:r>
              <a:rPr lang="en-US" altLang="sv-SE" sz="1100" dirty="0" err="1">
                <a:solidFill>
                  <a:prstClr val="black"/>
                </a:solidFill>
              </a:rPr>
              <a:t>majoriteten</a:t>
            </a:r>
            <a:r>
              <a:rPr lang="en-US" altLang="sv-SE" sz="1100" dirty="0">
                <a:solidFill>
                  <a:prstClr val="black"/>
                </a:solidFill>
              </a:rPr>
              <a:t> av </a:t>
            </a:r>
            <a:r>
              <a:rPr lang="en-US" altLang="sv-SE" sz="1100" dirty="0" err="1">
                <a:solidFill>
                  <a:prstClr val="black"/>
                </a:solidFill>
              </a:rPr>
              <a:t>korsningsolyckorna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har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annan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trafikant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kört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ut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framför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motorcyklisten</a:t>
            </a:r>
            <a:r>
              <a:rPr lang="en-US" altLang="sv-SE" sz="1100" dirty="0">
                <a:solidFill>
                  <a:prstClr val="black"/>
                </a:solidFill>
              </a:rPr>
              <a:t> och </a:t>
            </a:r>
            <a:r>
              <a:rPr lang="en-US" altLang="sv-SE" sz="1100" dirty="0" err="1">
                <a:solidFill>
                  <a:prstClr val="black"/>
                </a:solidFill>
              </a:rPr>
              <a:t>vållat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olyckan</a:t>
            </a:r>
            <a:br>
              <a:rPr lang="en-US" altLang="sv-SE" sz="1100" dirty="0">
                <a:solidFill>
                  <a:prstClr val="black"/>
                </a:solidFill>
              </a:rPr>
            </a:br>
            <a:r>
              <a:rPr lang="en-US" altLang="sv-SE" sz="1100" dirty="0">
                <a:solidFill>
                  <a:prstClr val="black"/>
                </a:solidFill>
              </a:rPr>
              <a:t>I 7 av 10 </a:t>
            </a:r>
            <a:r>
              <a:rPr lang="en-US" altLang="sv-SE" sz="1100" dirty="0" err="1">
                <a:solidFill>
                  <a:prstClr val="black"/>
                </a:solidFill>
              </a:rPr>
              <a:t>olyckor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bedöms</a:t>
            </a:r>
            <a:r>
              <a:rPr lang="en-US" altLang="sv-SE" sz="1100" dirty="0">
                <a:solidFill>
                  <a:prstClr val="black"/>
                </a:solidFill>
              </a:rPr>
              <a:t> MC-</a:t>
            </a:r>
            <a:r>
              <a:rPr lang="en-US" altLang="sv-SE" sz="1100" dirty="0" err="1">
                <a:solidFill>
                  <a:prstClr val="black"/>
                </a:solidFill>
              </a:rPr>
              <a:t>föraren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har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kört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mer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än</a:t>
            </a:r>
            <a:r>
              <a:rPr lang="en-US" altLang="sv-SE" sz="1100" dirty="0">
                <a:solidFill>
                  <a:prstClr val="black"/>
                </a:solidFill>
              </a:rPr>
              <a:t> 10 km </a:t>
            </a:r>
            <a:r>
              <a:rPr lang="en-US" altLang="sv-SE" sz="1100" dirty="0" err="1">
                <a:solidFill>
                  <a:prstClr val="black"/>
                </a:solidFill>
              </a:rPr>
              <a:t>över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tillåten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hastighet</a:t>
            </a:r>
            <a:br>
              <a:rPr lang="en-US" altLang="sv-SE" sz="1100" dirty="0">
                <a:solidFill>
                  <a:prstClr val="black"/>
                </a:solidFill>
              </a:rPr>
            </a:br>
            <a:r>
              <a:rPr lang="en-US" altLang="sv-SE" sz="1100" dirty="0">
                <a:solidFill>
                  <a:prstClr val="black"/>
                </a:solidFill>
              </a:rPr>
              <a:t>I 4 av 10 </a:t>
            </a:r>
            <a:r>
              <a:rPr lang="en-US" altLang="sv-SE" sz="1100" dirty="0" err="1">
                <a:solidFill>
                  <a:prstClr val="black"/>
                </a:solidFill>
              </a:rPr>
              <a:t>olyckor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bedöms</a:t>
            </a:r>
            <a:r>
              <a:rPr lang="en-US" altLang="sv-SE" sz="1100" dirty="0">
                <a:solidFill>
                  <a:prstClr val="black"/>
                </a:solidFill>
              </a:rPr>
              <a:t> MC-</a:t>
            </a:r>
            <a:r>
              <a:rPr lang="en-US" altLang="sv-SE" sz="1100" dirty="0" err="1">
                <a:solidFill>
                  <a:prstClr val="black"/>
                </a:solidFill>
              </a:rPr>
              <a:t>föraren</a:t>
            </a:r>
            <a:r>
              <a:rPr lang="en-US" altLang="sv-SE" sz="1100" dirty="0">
                <a:solidFill>
                  <a:prstClr val="black"/>
                </a:solidFill>
              </a:rPr>
              <a:t> ha </a:t>
            </a:r>
            <a:r>
              <a:rPr lang="en-US" altLang="sv-SE" sz="1100" dirty="0" err="1">
                <a:solidFill>
                  <a:prstClr val="black"/>
                </a:solidFill>
              </a:rPr>
              <a:t>kört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mer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än</a:t>
            </a:r>
            <a:r>
              <a:rPr lang="en-US" altLang="sv-SE" sz="1100" dirty="0">
                <a:solidFill>
                  <a:prstClr val="black"/>
                </a:solidFill>
              </a:rPr>
              <a:t> 30 km </a:t>
            </a:r>
            <a:r>
              <a:rPr lang="en-US" altLang="sv-SE" sz="1100" dirty="0" err="1">
                <a:solidFill>
                  <a:prstClr val="black"/>
                </a:solidFill>
              </a:rPr>
              <a:t>över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tillåten</a:t>
            </a:r>
            <a:r>
              <a:rPr lang="en-US" altLang="sv-SE" sz="1100" dirty="0">
                <a:solidFill>
                  <a:prstClr val="black"/>
                </a:solidFill>
              </a:rPr>
              <a:t> </a:t>
            </a:r>
            <a:r>
              <a:rPr lang="en-US" altLang="sv-SE" sz="1100" dirty="0" err="1">
                <a:solidFill>
                  <a:prstClr val="black"/>
                </a:solidFill>
              </a:rPr>
              <a:t>hastighet</a:t>
            </a:r>
            <a:endParaRPr lang="en-US" altLang="sv-SE" sz="1100" dirty="0">
              <a:solidFill>
                <a:prstClr val="black"/>
              </a:solidFill>
            </a:endParaRPr>
          </a:p>
        </p:txBody>
      </p:sp>
      <p:sp>
        <p:nvSpPr>
          <p:cNvPr id="142365" name="Text Box 3"/>
          <p:cNvSpPr txBox="1">
            <a:spLocks noChangeArrowheads="1"/>
          </p:cNvSpPr>
          <p:nvPr/>
        </p:nvSpPr>
        <p:spPr bwMode="auto">
          <a:xfrm>
            <a:off x="5025629" y="954302"/>
            <a:ext cx="3717131" cy="17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56783" tIns="28392" rIns="56783" bIns="283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>
              <a:spcBef>
                <a:spcPct val="50000"/>
              </a:spcBef>
              <a:buNone/>
            </a:pPr>
            <a:r>
              <a:rPr lang="sv-SE" altLang="sv-SE" sz="750" dirty="0" err="1">
                <a:solidFill>
                  <a:prstClr val="black"/>
                </a:solidFill>
              </a:rPr>
              <a:t>Källa:Trafikverkets</a:t>
            </a:r>
            <a:r>
              <a:rPr lang="sv-SE" altLang="sv-SE" sz="750" dirty="0">
                <a:solidFill>
                  <a:prstClr val="black"/>
                </a:solidFill>
              </a:rPr>
              <a:t> djupstudier av dödsolyckor</a:t>
            </a:r>
          </a:p>
        </p:txBody>
      </p:sp>
      <p:sp>
        <p:nvSpPr>
          <p:cNvPr id="5" name="Rektangel 4"/>
          <p:cNvSpPr/>
          <p:nvPr/>
        </p:nvSpPr>
        <p:spPr>
          <a:xfrm>
            <a:off x="4733925" y="3159410"/>
            <a:ext cx="1454944" cy="6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Line 19"/>
          <p:cNvSpPr>
            <a:spLocks noChangeAspect="1" noChangeShapeType="1"/>
          </p:cNvSpPr>
          <p:nvPr/>
        </p:nvSpPr>
        <p:spPr bwMode="auto">
          <a:xfrm flipV="1">
            <a:off x="2720579" y="1937147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sv-SE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0654-7AAC-4ACD-93B2-8806A6B72058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sv-SE">
              <a:solidFill>
                <a:prstClr val="black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02" y="2557790"/>
            <a:ext cx="1949801" cy="12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00461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adTrafficInjuriesintheworldBELIN20180915" id="{156E232B-4581-4714-91D1-37E2C508A861}" vid="{195C2CA3-A9AC-4F88-8F96-818FAC80188F}"/>
    </a:ext>
  </a:extLst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adTrafficInjuriesintheworldBELIN20180915" id="{156E232B-4581-4714-91D1-37E2C508A861}" vid="{363B4B20-BADE-4A7E-ACBF-01A60B20BBCD}"/>
    </a:ext>
  </a:extLst>
</a:theme>
</file>

<file path=ppt/theme/theme3.xml><?xml version="1.0" encoding="utf-8"?>
<a:theme xmlns:a="http://schemas.openxmlformats.org/drawingml/2006/main" name="27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PPT_Vision Zero Academy [Skrivskyddad]" id="{5F8C25CC-2BB3-46E7-ADE8-FCDA9BAB3454}" vid="{4154F4C0-9161-4E9E-BE7D-A7400AEC4046}"/>
    </a:ext>
  </a:extLst>
</a:theme>
</file>

<file path=ppt/theme/theme4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PPT_Vision Zero Academy [Skrivskyddad]" id="{5F8C25CC-2BB3-46E7-ADE8-FCDA9BAB3454}" vid="{4154F4C0-9161-4E9E-BE7D-A7400AEC4046}"/>
    </a:ext>
  </a:extLst>
</a:theme>
</file>

<file path=ppt/theme/theme5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BE482BF7-60C6-4C91-8161-795FAB4CA51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C45D2-E762-41BA-95A3-AA2E355D0F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A283AF-CA02-45A8-902A-03F1BEB76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0FF38-D7AE-490F-BD6B-DBBC36B84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RoadTrafficInjuriesintheworldBELIN20180915</Template>
  <TotalTime>2373</TotalTime>
  <Words>83</Words>
  <Application>Microsoft Office PowerPoint</Application>
  <PresentationFormat>Bildspel på skärmen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</vt:i4>
      </vt:variant>
    </vt:vector>
  </HeadingPairs>
  <TitlesOfParts>
    <vt:vector size="9" baseType="lpstr">
      <vt:lpstr>Arial</vt:lpstr>
      <vt:lpstr>Calibri</vt:lpstr>
      <vt:lpstr>Verdana</vt:lpstr>
      <vt:lpstr>Anpassad formgivning</vt:lpstr>
      <vt:lpstr>1_Anpassad formgivning</vt:lpstr>
      <vt:lpstr>27_Anpassad formgivning</vt:lpstr>
      <vt:lpstr>2_Anpassad formgivning</vt:lpstr>
      <vt:lpstr>Rubrik med logga, titel, datum och sidnr</vt:lpstr>
      <vt:lpstr>PowerPoint-presentation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Matts-Åke, Gdks</dc:creator>
  <cp:lastModifiedBy>Maria Nordqvist</cp:lastModifiedBy>
  <cp:revision>202</cp:revision>
  <cp:lastPrinted>2020-11-02T10:32:09Z</cp:lastPrinted>
  <dcterms:created xsi:type="dcterms:W3CDTF">2018-09-18T13:45:21Z</dcterms:created>
  <dcterms:modified xsi:type="dcterms:W3CDTF">2022-02-18T14:31:36Z</dcterms:modified>
</cp:coreProperties>
</file>